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6" r:id="rId9"/>
    <p:sldId id="262" r:id="rId10"/>
    <p:sldId id="264" r:id="rId11"/>
    <p:sldId id="265" r:id="rId12"/>
    <p:sldId id="267" r:id="rId13"/>
    <p:sldId id="268" r:id="rId14"/>
    <p:sldId id="270" r:id="rId15"/>
  </p:sldIdLst>
  <p:sldSz cx="18288000" cy="10287000"/>
  <p:notesSz cx="6858000" cy="9144000"/>
  <p:embeddedFontLst>
    <p:embeddedFont>
      <p:font typeface="Abadi Extra Light" panose="020B0204020104020204" pitchFamily="34" charset="0"/>
      <p:regular r:id="rId17"/>
    </p:embeddedFont>
    <p:embeddedFont>
      <p:font typeface="ADLaM Display" panose="02010000000000000000" pitchFamily="2" charset="0"/>
      <p:regular r:id="rId18"/>
    </p:embeddedFont>
    <p:embeddedFont>
      <p:font typeface="Aptos Light" panose="020B0004020202020204" pitchFamily="34" charset="0"/>
      <p:regular r:id="rId19"/>
      <p:italic r:id="rId20"/>
    </p:embeddedFont>
    <p:embeddedFont>
      <p:font typeface="Bungee" panose="020B0604020202020204" charset="0"/>
      <p:regular r:id="rId21"/>
    </p:embeddedFont>
    <p:embeddedFont>
      <p:font typeface="Canva Sans" panose="020B0604020202020204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9D"/>
    <a:srgbClr val="FF7601"/>
    <a:srgbClr val="7ABDCC"/>
    <a:srgbClr val="FF99CC"/>
    <a:srgbClr val="FFFF66"/>
    <a:srgbClr val="FFFF9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101" d="100"/>
          <a:sy n="101" d="100"/>
        </p:scale>
        <p:origin x="65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0E37C0-C9EC-4496-8BEB-0E693F094426}" type="datetimeFigureOut">
              <a:rPr lang="en-US" smtClean="0"/>
              <a:t>8/2/2025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ACB9E2-10C8-4FD1-BF39-B56DF2A11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74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.sv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5.svg"/><Relationship Id="rId10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E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0" y="1304591"/>
            <a:ext cx="18249900" cy="9340024"/>
          </a:xfrm>
          <a:custGeom>
            <a:avLst/>
            <a:gdLst/>
            <a:ahLst/>
            <a:cxnLst/>
            <a:rect l="l" t="t" r="r" b="b"/>
            <a:pathLst>
              <a:path w="12360890" h="9270668">
                <a:moveTo>
                  <a:pt x="0" y="0"/>
                </a:moveTo>
                <a:lnTo>
                  <a:pt x="12360890" y="0"/>
                </a:lnTo>
                <a:lnTo>
                  <a:pt x="12360890" y="9270668"/>
                </a:lnTo>
                <a:lnTo>
                  <a:pt x="0" y="92706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4334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" name="Group 2"/>
          <p:cNvGrpSpPr/>
          <p:nvPr/>
        </p:nvGrpSpPr>
        <p:grpSpPr>
          <a:xfrm>
            <a:off x="38099" y="6629041"/>
            <a:ext cx="11001841" cy="823641"/>
            <a:chOff x="0" y="0"/>
            <a:chExt cx="3080383" cy="21692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80383" cy="216926"/>
            </a:xfrm>
            <a:custGeom>
              <a:avLst/>
              <a:gdLst/>
              <a:ahLst/>
              <a:cxnLst/>
              <a:rect l="l" t="t" r="r" b="b"/>
              <a:pathLst>
                <a:path w="3080383" h="216926">
                  <a:moveTo>
                    <a:pt x="13901" y="0"/>
                  </a:moveTo>
                  <a:lnTo>
                    <a:pt x="3066482" y="0"/>
                  </a:lnTo>
                  <a:cubicBezTo>
                    <a:pt x="3074160" y="0"/>
                    <a:pt x="3080383" y="6224"/>
                    <a:pt x="3080383" y="13901"/>
                  </a:cubicBezTo>
                  <a:lnTo>
                    <a:pt x="3080383" y="203025"/>
                  </a:lnTo>
                  <a:cubicBezTo>
                    <a:pt x="3080383" y="206712"/>
                    <a:pt x="3078919" y="210248"/>
                    <a:pt x="3076312" y="212855"/>
                  </a:cubicBezTo>
                  <a:cubicBezTo>
                    <a:pt x="3073705" y="215462"/>
                    <a:pt x="3070169" y="216926"/>
                    <a:pt x="3066482" y="216926"/>
                  </a:cubicBezTo>
                  <a:lnTo>
                    <a:pt x="13901" y="216926"/>
                  </a:lnTo>
                  <a:cubicBezTo>
                    <a:pt x="10214" y="216926"/>
                    <a:pt x="6678" y="215462"/>
                    <a:pt x="4071" y="212855"/>
                  </a:cubicBezTo>
                  <a:cubicBezTo>
                    <a:pt x="1465" y="210248"/>
                    <a:pt x="0" y="206712"/>
                    <a:pt x="0" y="203025"/>
                  </a:cubicBezTo>
                  <a:lnTo>
                    <a:pt x="0" y="13901"/>
                  </a:lnTo>
                  <a:cubicBezTo>
                    <a:pt x="0" y="10214"/>
                    <a:pt x="1465" y="6678"/>
                    <a:pt x="4071" y="4071"/>
                  </a:cubicBezTo>
                  <a:cubicBezTo>
                    <a:pt x="6678" y="1465"/>
                    <a:pt x="10214" y="0"/>
                    <a:pt x="13901" y="0"/>
                  </a:cubicBezTo>
                  <a:close/>
                </a:path>
              </a:pathLst>
            </a:custGeom>
            <a:solidFill>
              <a:srgbClr val="00809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080383" cy="2550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8581921"/>
            <a:ext cx="14046776" cy="2045671"/>
          </a:xfrm>
          <a:custGeom>
            <a:avLst/>
            <a:gdLst/>
            <a:ahLst/>
            <a:cxnLst/>
            <a:rect l="l" t="t" r="r" b="b"/>
            <a:pathLst>
              <a:path w="14077580" h="2920043">
                <a:moveTo>
                  <a:pt x="0" y="0"/>
                </a:moveTo>
                <a:lnTo>
                  <a:pt x="14077580" y="0"/>
                </a:lnTo>
                <a:lnTo>
                  <a:pt x="14077580" y="2920043"/>
                </a:lnTo>
                <a:lnTo>
                  <a:pt x="0" y="29200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19" t="-1" r="-3721" b="-4274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0800000">
            <a:off x="3791881" y="126578"/>
            <a:ext cx="14496119" cy="5848024"/>
          </a:xfrm>
          <a:custGeom>
            <a:avLst/>
            <a:gdLst/>
            <a:ahLst/>
            <a:cxnLst/>
            <a:rect l="l" t="t" r="r" b="b"/>
            <a:pathLst>
              <a:path w="14496119" h="5848024">
                <a:moveTo>
                  <a:pt x="0" y="0"/>
                </a:moveTo>
                <a:lnTo>
                  <a:pt x="14496119" y="0"/>
                </a:lnTo>
                <a:lnTo>
                  <a:pt x="14496119" y="5848024"/>
                </a:lnTo>
                <a:lnTo>
                  <a:pt x="0" y="58480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344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0" y="2819574"/>
            <a:ext cx="18211800" cy="3412203"/>
            <a:chOff x="0" y="0"/>
            <a:chExt cx="26417170" cy="4549604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26417170" cy="4549604"/>
              <a:chOff x="0" y="0"/>
              <a:chExt cx="5218206" cy="898687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5218206" cy="898687"/>
              </a:xfrm>
              <a:custGeom>
                <a:avLst/>
                <a:gdLst/>
                <a:ahLst/>
                <a:cxnLst/>
                <a:rect l="l" t="t" r="r" b="b"/>
                <a:pathLst>
                  <a:path w="5218206" h="898687">
                    <a:moveTo>
                      <a:pt x="8206" y="0"/>
                    </a:moveTo>
                    <a:lnTo>
                      <a:pt x="5210001" y="0"/>
                    </a:lnTo>
                    <a:cubicBezTo>
                      <a:pt x="5214532" y="0"/>
                      <a:pt x="5218206" y="3674"/>
                      <a:pt x="5218206" y="8206"/>
                    </a:cubicBezTo>
                    <a:lnTo>
                      <a:pt x="5218206" y="890481"/>
                    </a:lnTo>
                    <a:cubicBezTo>
                      <a:pt x="5218206" y="895013"/>
                      <a:pt x="5214532" y="898687"/>
                      <a:pt x="5210001" y="898687"/>
                    </a:cubicBezTo>
                    <a:lnTo>
                      <a:pt x="8206" y="898687"/>
                    </a:lnTo>
                    <a:cubicBezTo>
                      <a:pt x="3674" y="898687"/>
                      <a:pt x="0" y="895013"/>
                      <a:pt x="0" y="890481"/>
                    </a:cubicBezTo>
                    <a:lnTo>
                      <a:pt x="0" y="8206"/>
                    </a:lnTo>
                    <a:cubicBezTo>
                      <a:pt x="0" y="3674"/>
                      <a:pt x="3674" y="0"/>
                      <a:pt x="8206" y="0"/>
                    </a:cubicBezTo>
                    <a:close/>
                  </a:path>
                </a:pathLst>
              </a:custGeom>
              <a:solidFill>
                <a:srgbClr val="FFFFFF">
                  <a:alpha val="47843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5218206" cy="9367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1421528" y="278234"/>
              <a:ext cx="17844626" cy="19965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1087"/>
                </a:lnSpc>
              </a:pPr>
              <a:r>
                <a:rPr lang="en-US" sz="8799" dirty="0">
                  <a:solidFill>
                    <a:srgbClr val="FF7601"/>
                  </a:solidFill>
                  <a:latin typeface="Bungee"/>
                  <a:ea typeface="Bungee"/>
                  <a:cs typeface="Bungee"/>
                  <a:sym typeface="Bungee"/>
                </a:rPr>
                <a:t>River navigation 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2620810" y="2055727"/>
              <a:ext cx="17844626" cy="19965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1087"/>
                </a:lnSpc>
              </a:pPr>
              <a:r>
                <a:rPr lang="en-US" sz="8799">
                  <a:solidFill>
                    <a:srgbClr val="FF7601"/>
                  </a:solidFill>
                  <a:latin typeface="Bungee"/>
                  <a:ea typeface="Bungee"/>
                  <a:cs typeface="Bungee"/>
                  <a:sym typeface="Bungee"/>
                </a:rPr>
                <a:t> Engineering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421528" y="2094616"/>
              <a:ext cx="2278183" cy="21937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3268"/>
                </a:lnSpc>
              </a:pPr>
              <a:r>
                <a:rPr lang="en-US" sz="10530">
                  <a:solidFill>
                    <a:srgbClr val="FF7601"/>
                  </a:solidFill>
                  <a:latin typeface="Canva Sans"/>
                  <a:ea typeface="Canva Sans"/>
                  <a:cs typeface="Canva Sans"/>
                  <a:sym typeface="Canva Sans"/>
                </a:rPr>
                <a:t>&amp;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628650" y="6726854"/>
            <a:ext cx="10598877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dirty="0">
                <a:solidFill>
                  <a:srgbClr val="FFFFFF"/>
                </a:solidFill>
                <a:latin typeface="Abadi Extra Light" panose="020B0204020104020204" pitchFamily="34" charset="0"/>
                <a:ea typeface="Canva Sans"/>
                <a:cs typeface="Canva Sans"/>
                <a:sym typeface="Canva Sans"/>
              </a:rPr>
              <a:t>ELISE RATCLIFF, NATURAL RESOURCE SPECIALIST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EF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45F4D2-E94C-FA97-54AA-29B5315DB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C12C181-F511-D6FB-E852-AB023DAC915C}"/>
              </a:ext>
            </a:extLst>
          </p:cNvPr>
          <p:cNvSpPr/>
          <p:nvPr/>
        </p:nvSpPr>
        <p:spPr>
          <a:xfrm>
            <a:off x="238992" y="7386288"/>
            <a:ext cx="14077580" cy="2920043"/>
          </a:xfrm>
          <a:custGeom>
            <a:avLst/>
            <a:gdLst/>
            <a:ahLst/>
            <a:cxnLst/>
            <a:rect l="l" t="t" r="r" b="b"/>
            <a:pathLst>
              <a:path w="14077580" h="2920043">
                <a:moveTo>
                  <a:pt x="0" y="0"/>
                </a:moveTo>
                <a:lnTo>
                  <a:pt x="14077580" y="0"/>
                </a:lnTo>
                <a:lnTo>
                  <a:pt x="14077580" y="2920043"/>
                </a:lnTo>
                <a:lnTo>
                  <a:pt x="0" y="29200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371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3A7FCED-8A1F-6C34-B772-0A1CAA79A0E8}"/>
              </a:ext>
            </a:extLst>
          </p:cNvPr>
          <p:cNvSpPr/>
          <p:nvPr/>
        </p:nvSpPr>
        <p:spPr>
          <a:xfrm rot="-10800000">
            <a:off x="3791881" y="126578"/>
            <a:ext cx="14496119" cy="5848024"/>
          </a:xfrm>
          <a:custGeom>
            <a:avLst/>
            <a:gdLst/>
            <a:ahLst/>
            <a:cxnLst/>
            <a:rect l="l" t="t" r="r" b="b"/>
            <a:pathLst>
              <a:path w="14496119" h="5848024">
                <a:moveTo>
                  <a:pt x="0" y="0"/>
                </a:moveTo>
                <a:lnTo>
                  <a:pt x="14496119" y="0"/>
                </a:lnTo>
                <a:lnTo>
                  <a:pt x="14496119" y="5848024"/>
                </a:lnTo>
                <a:lnTo>
                  <a:pt x="0" y="58480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344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2AEEA82F-8246-146D-13C9-90FB0D4732B2}"/>
              </a:ext>
            </a:extLst>
          </p:cNvPr>
          <p:cNvGrpSpPr/>
          <p:nvPr/>
        </p:nvGrpSpPr>
        <p:grpSpPr>
          <a:xfrm>
            <a:off x="0" y="28532"/>
            <a:ext cx="18288001" cy="1585074"/>
            <a:chOff x="0" y="0"/>
            <a:chExt cx="5218206" cy="898687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B7E27919-7D01-5E9C-BF32-5B53B4B567D7}"/>
                </a:ext>
              </a:extLst>
            </p:cNvPr>
            <p:cNvSpPr/>
            <p:nvPr/>
          </p:nvSpPr>
          <p:spPr>
            <a:xfrm>
              <a:off x="0" y="0"/>
              <a:ext cx="5218206" cy="898687"/>
            </a:xfrm>
            <a:custGeom>
              <a:avLst/>
              <a:gdLst/>
              <a:ahLst/>
              <a:cxnLst/>
              <a:rect l="l" t="t" r="r" b="b"/>
              <a:pathLst>
                <a:path w="5218206" h="898687">
                  <a:moveTo>
                    <a:pt x="8206" y="0"/>
                  </a:moveTo>
                  <a:lnTo>
                    <a:pt x="5210001" y="0"/>
                  </a:lnTo>
                  <a:cubicBezTo>
                    <a:pt x="5214532" y="0"/>
                    <a:pt x="5218206" y="3674"/>
                    <a:pt x="5218206" y="8206"/>
                  </a:cubicBezTo>
                  <a:lnTo>
                    <a:pt x="5218206" y="890481"/>
                  </a:lnTo>
                  <a:cubicBezTo>
                    <a:pt x="5218206" y="895013"/>
                    <a:pt x="5214532" y="898687"/>
                    <a:pt x="5210001" y="898687"/>
                  </a:cubicBezTo>
                  <a:lnTo>
                    <a:pt x="8206" y="898687"/>
                  </a:lnTo>
                  <a:cubicBezTo>
                    <a:pt x="3674" y="898687"/>
                    <a:pt x="0" y="895013"/>
                    <a:pt x="0" y="890481"/>
                  </a:cubicBezTo>
                  <a:lnTo>
                    <a:pt x="0" y="8206"/>
                  </a:lnTo>
                  <a:cubicBezTo>
                    <a:pt x="0" y="3674"/>
                    <a:pt x="3674" y="0"/>
                    <a:pt x="8206" y="0"/>
                  </a:cubicBezTo>
                  <a:close/>
                </a:path>
              </a:pathLst>
            </a:custGeom>
            <a:solidFill>
              <a:srgbClr val="FFFFFF">
                <a:alpha val="47843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CE74AD21-44C4-9BFB-096C-486D592B77EF}"/>
                </a:ext>
              </a:extLst>
            </p:cNvPr>
            <p:cNvSpPr txBox="1"/>
            <p:nvPr/>
          </p:nvSpPr>
          <p:spPr>
            <a:xfrm>
              <a:off x="0" y="-38100"/>
              <a:ext cx="5218206" cy="9367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3EA57076-7EA7-82C1-9952-F2F969BB0684}"/>
              </a:ext>
            </a:extLst>
          </p:cNvPr>
          <p:cNvSpPr txBox="1"/>
          <p:nvPr/>
        </p:nvSpPr>
        <p:spPr>
          <a:xfrm>
            <a:off x="238992" y="477441"/>
            <a:ext cx="13383469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en-US" sz="6000" dirty="0">
                <a:solidFill>
                  <a:srgbClr val="FF7601"/>
                </a:solidFill>
                <a:latin typeface="Bungee"/>
                <a:ea typeface="Bungee"/>
                <a:cs typeface="Bungee"/>
                <a:sym typeface="Bungee"/>
              </a:rPr>
              <a:t>Parts of a turbine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FE1EB34A-732F-7F44-3E32-5C06DCC187B8}"/>
              </a:ext>
            </a:extLst>
          </p:cNvPr>
          <p:cNvSpPr txBox="1"/>
          <p:nvPr/>
        </p:nvSpPr>
        <p:spPr>
          <a:xfrm>
            <a:off x="1309718" y="1613605"/>
            <a:ext cx="13383469" cy="1552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087"/>
              </a:lnSpc>
            </a:pPr>
            <a:endParaRPr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B3933A-DB1E-AB9D-DD91-F6B4FAB821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5645" y="2095500"/>
            <a:ext cx="10580250" cy="7075634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7ABDCC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2D03DCC-D58C-332F-082B-6AD16D575E74}"/>
              </a:ext>
            </a:extLst>
          </p:cNvPr>
          <p:cNvSpPr txBox="1"/>
          <p:nvPr/>
        </p:nvSpPr>
        <p:spPr>
          <a:xfrm>
            <a:off x="381000" y="2009577"/>
            <a:ext cx="571500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760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Penstock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400" b="1" dirty="0">
                <a:latin typeface="Aptos Light" panose="020B0004020202020204" pitchFamily="34" charset="0"/>
              </a:rPr>
              <a:t>Big pipe that directs the water flow</a:t>
            </a:r>
          </a:p>
          <a:p>
            <a:r>
              <a:rPr lang="en-US" sz="2800" b="1" dirty="0">
                <a:solidFill>
                  <a:srgbClr val="00809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Turbine blades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400" b="1" dirty="0">
                <a:latin typeface="Aptos Light" panose="020B0004020202020204" pitchFamily="34" charset="0"/>
              </a:rPr>
              <a:t>Water moves the blades, which turn the shaft</a:t>
            </a:r>
          </a:p>
          <a:p>
            <a:r>
              <a:rPr lang="en-US" sz="2800" b="1" dirty="0">
                <a:solidFill>
                  <a:srgbClr val="FF760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Shaft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400" b="1" dirty="0">
                <a:latin typeface="Aptos Light" panose="020B0004020202020204" pitchFamily="34" charset="0"/>
              </a:rPr>
              <a:t>Connects the turbine to a generator</a:t>
            </a:r>
          </a:p>
          <a:p>
            <a:r>
              <a:rPr lang="en-US" sz="2800" b="1" dirty="0">
                <a:solidFill>
                  <a:srgbClr val="00809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Generator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400" b="1" dirty="0">
                <a:latin typeface="Aptos Light" panose="020B0004020202020204" pitchFamily="34" charset="0"/>
              </a:rPr>
              <a:t>The spinning shaft turns a rotor, producing electricity</a:t>
            </a:r>
          </a:p>
          <a:p>
            <a:r>
              <a:rPr lang="en-US" sz="2800" b="1" dirty="0">
                <a:solidFill>
                  <a:srgbClr val="FF760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Water flow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400" b="1" dirty="0">
                <a:latin typeface="Aptos Light" panose="020B0004020202020204" pitchFamily="34" charset="0"/>
              </a:rPr>
              <a:t>Water that returns to the river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b="1" dirty="0">
              <a:latin typeface="Aptos Ligh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749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EF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13DF14-18DA-BE26-D31F-46655D5996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DBF58FE-367D-21E8-EE01-E5610CECEAF1}"/>
              </a:ext>
            </a:extLst>
          </p:cNvPr>
          <p:cNvSpPr/>
          <p:nvPr/>
        </p:nvSpPr>
        <p:spPr>
          <a:xfrm>
            <a:off x="238992" y="7366957"/>
            <a:ext cx="14077580" cy="2920043"/>
          </a:xfrm>
          <a:custGeom>
            <a:avLst/>
            <a:gdLst/>
            <a:ahLst/>
            <a:cxnLst/>
            <a:rect l="l" t="t" r="r" b="b"/>
            <a:pathLst>
              <a:path w="14077580" h="2920043">
                <a:moveTo>
                  <a:pt x="0" y="0"/>
                </a:moveTo>
                <a:lnTo>
                  <a:pt x="14077580" y="0"/>
                </a:lnTo>
                <a:lnTo>
                  <a:pt x="14077580" y="2920043"/>
                </a:lnTo>
                <a:lnTo>
                  <a:pt x="0" y="29200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371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E0B7D942-99FD-15C7-1725-B9DD6CD8E302}"/>
              </a:ext>
            </a:extLst>
          </p:cNvPr>
          <p:cNvSpPr/>
          <p:nvPr/>
        </p:nvSpPr>
        <p:spPr>
          <a:xfrm rot="-10800000">
            <a:off x="3791881" y="126578"/>
            <a:ext cx="14496119" cy="5848024"/>
          </a:xfrm>
          <a:custGeom>
            <a:avLst/>
            <a:gdLst/>
            <a:ahLst/>
            <a:cxnLst/>
            <a:rect l="l" t="t" r="r" b="b"/>
            <a:pathLst>
              <a:path w="14496119" h="5848024">
                <a:moveTo>
                  <a:pt x="0" y="0"/>
                </a:moveTo>
                <a:lnTo>
                  <a:pt x="14496119" y="0"/>
                </a:lnTo>
                <a:lnTo>
                  <a:pt x="14496119" y="5848024"/>
                </a:lnTo>
                <a:lnTo>
                  <a:pt x="0" y="58480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344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F988A755-DF0B-6DD4-35D9-D5D2C94DCE08}"/>
              </a:ext>
            </a:extLst>
          </p:cNvPr>
          <p:cNvGrpSpPr/>
          <p:nvPr/>
        </p:nvGrpSpPr>
        <p:grpSpPr>
          <a:xfrm>
            <a:off x="-1" y="-34672"/>
            <a:ext cx="18288001" cy="2335402"/>
            <a:chOff x="0" y="0"/>
            <a:chExt cx="5218206" cy="898687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B4840EAB-3B6B-B203-8AF6-EC6371F43EF7}"/>
                </a:ext>
              </a:extLst>
            </p:cNvPr>
            <p:cNvSpPr/>
            <p:nvPr/>
          </p:nvSpPr>
          <p:spPr>
            <a:xfrm>
              <a:off x="0" y="0"/>
              <a:ext cx="5218206" cy="898687"/>
            </a:xfrm>
            <a:custGeom>
              <a:avLst/>
              <a:gdLst/>
              <a:ahLst/>
              <a:cxnLst/>
              <a:rect l="l" t="t" r="r" b="b"/>
              <a:pathLst>
                <a:path w="5218206" h="898687">
                  <a:moveTo>
                    <a:pt x="8206" y="0"/>
                  </a:moveTo>
                  <a:lnTo>
                    <a:pt x="5210001" y="0"/>
                  </a:lnTo>
                  <a:cubicBezTo>
                    <a:pt x="5214532" y="0"/>
                    <a:pt x="5218206" y="3674"/>
                    <a:pt x="5218206" y="8206"/>
                  </a:cubicBezTo>
                  <a:lnTo>
                    <a:pt x="5218206" y="890481"/>
                  </a:lnTo>
                  <a:cubicBezTo>
                    <a:pt x="5218206" y="895013"/>
                    <a:pt x="5214532" y="898687"/>
                    <a:pt x="5210001" y="898687"/>
                  </a:cubicBezTo>
                  <a:lnTo>
                    <a:pt x="8206" y="898687"/>
                  </a:lnTo>
                  <a:cubicBezTo>
                    <a:pt x="3674" y="898687"/>
                    <a:pt x="0" y="895013"/>
                    <a:pt x="0" y="890481"/>
                  </a:cubicBezTo>
                  <a:lnTo>
                    <a:pt x="0" y="8206"/>
                  </a:lnTo>
                  <a:cubicBezTo>
                    <a:pt x="0" y="3674"/>
                    <a:pt x="3674" y="0"/>
                    <a:pt x="8206" y="0"/>
                  </a:cubicBezTo>
                  <a:close/>
                </a:path>
              </a:pathLst>
            </a:custGeom>
            <a:solidFill>
              <a:srgbClr val="FFFFFF">
                <a:alpha val="47843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F6654300-FECD-8169-DC91-4477763CFAAE}"/>
                </a:ext>
              </a:extLst>
            </p:cNvPr>
            <p:cNvSpPr txBox="1"/>
            <p:nvPr/>
          </p:nvSpPr>
          <p:spPr>
            <a:xfrm>
              <a:off x="0" y="-38100"/>
              <a:ext cx="5218206" cy="9367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C2529DF2-CD8E-B01F-D8F2-93EA9C7B30A2}"/>
              </a:ext>
            </a:extLst>
          </p:cNvPr>
          <p:cNvSpPr txBox="1"/>
          <p:nvPr/>
        </p:nvSpPr>
        <p:spPr>
          <a:xfrm>
            <a:off x="304800" y="584381"/>
            <a:ext cx="77724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6000" dirty="0">
                <a:solidFill>
                  <a:srgbClr val="FF7601"/>
                </a:solidFill>
                <a:latin typeface="Bungee"/>
                <a:ea typeface="Bungee"/>
                <a:cs typeface="Bungee"/>
                <a:sym typeface="Bungee"/>
              </a:rPr>
              <a:t>Let’s make a turbine!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76CDED7F-FCFE-5F59-2FA5-46C2C61243FA}"/>
              </a:ext>
            </a:extLst>
          </p:cNvPr>
          <p:cNvSpPr txBox="1"/>
          <p:nvPr/>
        </p:nvSpPr>
        <p:spPr>
          <a:xfrm>
            <a:off x="1309718" y="1613605"/>
            <a:ext cx="13383469" cy="1552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087"/>
              </a:lnSpc>
            </a:pPr>
            <a:endParaRPr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5365522-025F-E2DE-1481-6EEC20B33C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9313" y="3050093"/>
            <a:ext cx="9824277" cy="623397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7ABDCC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19330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EF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5F6BB4-DA9F-3BDB-BD5B-D76CB7833C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65487B6-759B-423F-075F-BE727222DB53}"/>
              </a:ext>
            </a:extLst>
          </p:cNvPr>
          <p:cNvSpPr/>
          <p:nvPr/>
        </p:nvSpPr>
        <p:spPr>
          <a:xfrm>
            <a:off x="238992" y="7366957"/>
            <a:ext cx="14077580" cy="2920043"/>
          </a:xfrm>
          <a:custGeom>
            <a:avLst/>
            <a:gdLst/>
            <a:ahLst/>
            <a:cxnLst/>
            <a:rect l="l" t="t" r="r" b="b"/>
            <a:pathLst>
              <a:path w="14077580" h="2920043">
                <a:moveTo>
                  <a:pt x="0" y="0"/>
                </a:moveTo>
                <a:lnTo>
                  <a:pt x="14077580" y="0"/>
                </a:lnTo>
                <a:lnTo>
                  <a:pt x="14077580" y="2920043"/>
                </a:lnTo>
                <a:lnTo>
                  <a:pt x="0" y="29200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371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34C7ED71-5C8B-1AA2-1A6C-FB5494F061C7}"/>
              </a:ext>
            </a:extLst>
          </p:cNvPr>
          <p:cNvSpPr/>
          <p:nvPr/>
        </p:nvSpPr>
        <p:spPr>
          <a:xfrm rot="-10800000">
            <a:off x="3791881" y="126578"/>
            <a:ext cx="14496119" cy="5848024"/>
          </a:xfrm>
          <a:custGeom>
            <a:avLst/>
            <a:gdLst/>
            <a:ahLst/>
            <a:cxnLst/>
            <a:rect l="l" t="t" r="r" b="b"/>
            <a:pathLst>
              <a:path w="14496119" h="5848024">
                <a:moveTo>
                  <a:pt x="0" y="0"/>
                </a:moveTo>
                <a:lnTo>
                  <a:pt x="14496119" y="0"/>
                </a:lnTo>
                <a:lnTo>
                  <a:pt x="14496119" y="5848024"/>
                </a:lnTo>
                <a:lnTo>
                  <a:pt x="0" y="58480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344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492D2D97-63A6-E372-D4DB-36BF170A0C43}"/>
              </a:ext>
            </a:extLst>
          </p:cNvPr>
          <p:cNvGrpSpPr/>
          <p:nvPr/>
        </p:nvGrpSpPr>
        <p:grpSpPr>
          <a:xfrm>
            <a:off x="-1" y="-34672"/>
            <a:ext cx="18288001" cy="2335402"/>
            <a:chOff x="0" y="0"/>
            <a:chExt cx="5218206" cy="898687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351F0A43-BADB-72D9-1D18-3714C523280E}"/>
                </a:ext>
              </a:extLst>
            </p:cNvPr>
            <p:cNvSpPr/>
            <p:nvPr/>
          </p:nvSpPr>
          <p:spPr>
            <a:xfrm>
              <a:off x="0" y="0"/>
              <a:ext cx="5218206" cy="898687"/>
            </a:xfrm>
            <a:custGeom>
              <a:avLst/>
              <a:gdLst/>
              <a:ahLst/>
              <a:cxnLst/>
              <a:rect l="l" t="t" r="r" b="b"/>
              <a:pathLst>
                <a:path w="5218206" h="898687">
                  <a:moveTo>
                    <a:pt x="8206" y="0"/>
                  </a:moveTo>
                  <a:lnTo>
                    <a:pt x="5210001" y="0"/>
                  </a:lnTo>
                  <a:cubicBezTo>
                    <a:pt x="5214532" y="0"/>
                    <a:pt x="5218206" y="3674"/>
                    <a:pt x="5218206" y="8206"/>
                  </a:cubicBezTo>
                  <a:lnTo>
                    <a:pt x="5218206" y="890481"/>
                  </a:lnTo>
                  <a:cubicBezTo>
                    <a:pt x="5218206" y="895013"/>
                    <a:pt x="5214532" y="898687"/>
                    <a:pt x="5210001" y="898687"/>
                  </a:cubicBezTo>
                  <a:lnTo>
                    <a:pt x="8206" y="898687"/>
                  </a:lnTo>
                  <a:cubicBezTo>
                    <a:pt x="3674" y="898687"/>
                    <a:pt x="0" y="895013"/>
                    <a:pt x="0" y="890481"/>
                  </a:cubicBezTo>
                  <a:lnTo>
                    <a:pt x="0" y="8206"/>
                  </a:lnTo>
                  <a:cubicBezTo>
                    <a:pt x="0" y="3674"/>
                    <a:pt x="3674" y="0"/>
                    <a:pt x="8206" y="0"/>
                  </a:cubicBezTo>
                  <a:close/>
                </a:path>
              </a:pathLst>
            </a:custGeom>
            <a:solidFill>
              <a:srgbClr val="FFFFFF">
                <a:alpha val="47843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5E359F07-22C5-DDC4-6534-36A657CBF67A}"/>
                </a:ext>
              </a:extLst>
            </p:cNvPr>
            <p:cNvSpPr txBox="1"/>
            <p:nvPr/>
          </p:nvSpPr>
          <p:spPr>
            <a:xfrm>
              <a:off x="0" y="-38100"/>
              <a:ext cx="5218206" cy="9367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C456A2BF-5ED0-9E9B-DF3A-DEEC7DA9EA5A}"/>
              </a:ext>
            </a:extLst>
          </p:cNvPr>
          <p:cNvSpPr txBox="1"/>
          <p:nvPr/>
        </p:nvSpPr>
        <p:spPr>
          <a:xfrm>
            <a:off x="304800" y="584381"/>
            <a:ext cx="77724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6000" dirty="0">
                <a:solidFill>
                  <a:srgbClr val="FF7601"/>
                </a:solidFill>
                <a:latin typeface="Bungee"/>
                <a:ea typeface="Bungee"/>
                <a:cs typeface="Bungee"/>
                <a:sym typeface="Bungee"/>
              </a:rPr>
              <a:t>Let’s make a turbine!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27A22158-C3A1-582D-804F-A07E947F3969}"/>
              </a:ext>
            </a:extLst>
          </p:cNvPr>
          <p:cNvSpPr txBox="1"/>
          <p:nvPr/>
        </p:nvSpPr>
        <p:spPr>
          <a:xfrm>
            <a:off x="1309718" y="1613605"/>
            <a:ext cx="13383469" cy="1552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087"/>
              </a:lnSpc>
            </a:pPr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208427-A01A-E928-4658-F5B49AF5E2E9}"/>
              </a:ext>
            </a:extLst>
          </p:cNvPr>
          <p:cNvSpPr txBox="1"/>
          <p:nvPr/>
        </p:nvSpPr>
        <p:spPr>
          <a:xfrm>
            <a:off x="303179" y="2856341"/>
            <a:ext cx="8289519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7601"/>
                </a:solidFill>
                <a:latin typeface="Aptos Light" panose="020B0004020202020204" pitchFamily="34" charset="0"/>
              </a:rPr>
              <a:t>Objective: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400" dirty="0">
                <a:latin typeface="Aptos Light" panose="020B0004020202020204" pitchFamily="34" charset="0"/>
              </a:rPr>
              <a:t>Build a water wheel that can lift a paperclip from the bottom of the container to the water wheel shaft</a:t>
            </a:r>
          </a:p>
          <a:p>
            <a:r>
              <a:rPr lang="en-US" sz="2800" b="1" dirty="0">
                <a:solidFill>
                  <a:srgbClr val="FF7601"/>
                </a:solidFill>
                <a:latin typeface="Aptos Light" panose="020B0004020202020204" pitchFamily="34" charset="0"/>
              </a:rPr>
              <a:t>Supplies: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400" dirty="0">
                <a:latin typeface="Aptos Light" panose="020B0004020202020204" pitchFamily="34" charset="0"/>
              </a:rPr>
              <a:t>Foam cup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400" dirty="0">
                <a:latin typeface="Aptos Light" panose="020B0004020202020204" pitchFamily="34" charset="0"/>
              </a:rPr>
              <a:t>Small medicine cups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400" dirty="0">
                <a:latin typeface="Aptos Light" panose="020B0004020202020204" pitchFamily="34" charset="0"/>
              </a:rPr>
              <a:t>Big spoons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400" dirty="0">
                <a:latin typeface="Aptos Light" panose="020B0004020202020204" pitchFamily="34" charset="0"/>
              </a:rPr>
              <a:t>Little spoons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400" dirty="0">
                <a:latin typeface="Aptos Light" panose="020B0004020202020204" pitchFamily="34" charset="0"/>
              </a:rPr>
              <a:t>Straw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400" dirty="0">
                <a:latin typeface="Aptos Light" panose="020B0004020202020204" pitchFamily="34" charset="0"/>
              </a:rPr>
              <a:t>Tape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400" dirty="0">
                <a:latin typeface="Aptos Light" panose="020B0004020202020204" pitchFamily="34" charset="0"/>
              </a:rPr>
              <a:t>Lid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en-US" sz="3200" dirty="0">
              <a:latin typeface="Aptos Light" panose="020B00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F21B0BE-DB28-27DD-9880-6258A9D91B5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478" t="994" r="1889" b="9119"/>
          <a:stretch/>
        </p:blipFill>
        <p:spPr>
          <a:xfrm>
            <a:off x="8458200" y="2705100"/>
            <a:ext cx="8382000" cy="622945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7ABDCC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14327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EF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F4CD8C-A3EC-0A50-1713-9B8361C0D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726D438-53AB-75BE-5C4C-2B818AFB4895}"/>
              </a:ext>
            </a:extLst>
          </p:cNvPr>
          <p:cNvSpPr/>
          <p:nvPr/>
        </p:nvSpPr>
        <p:spPr>
          <a:xfrm>
            <a:off x="238992" y="7366957"/>
            <a:ext cx="14077580" cy="2920043"/>
          </a:xfrm>
          <a:custGeom>
            <a:avLst/>
            <a:gdLst/>
            <a:ahLst/>
            <a:cxnLst/>
            <a:rect l="l" t="t" r="r" b="b"/>
            <a:pathLst>
              <a:path w="14077580" h="2920043">
                <a:moveTo>
                  <a:pt x="0" y="0"/>
                </a:moveTo>
                <a:lnTo>
                  <a:pt x="14077580" y="0"/>
                </a:lnTo>
                <a:lnTo>
                  <a:pt x="14077580" y="2920043"/>
                </a:lnTo>
                <a:lnTo>
                  <a:pt x="0" y="29200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371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5086D3C8-6E54-7EB8-DB8E-16F256CDEDD0}"/>
              </a:ext>
            </a:extLst>
          </p:cNvPr>
          <p:cNvSpPr/>
          <p:nvPr/>
        </p:nvSpPr>
        <p:spPr>
          <a:xfrm rot="-10800000">
            <a:off x="3791881" y="126578"/>
            <a:ext cx="14496119" cy="5848024"/>
          </a:xfrm>
          <a:custGeom>
            <a:avLst/>
            <a:gdLst/>
            <a:ahLst/>
            <a:cxnLst/>
            <a:rect l="l" t="t" r="r" b="b"/>
            <a:pathLst>
              <a:path w="14496119" h="5848024">
                <a:moveTo>
                  <a:pt x="0" y="0"/>
                </a:moveTo>
                <a:lnTo>
                  <a:pt x="14496119" y="0"/>
                </a:lnTo>
                <a:lnTo>
                  <a:pt x="14496119" y="5848024"/>
                </a:lnTo>
                <a:lnTo>
                  <a:pt x="0" y="58480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344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A01267B9-447E-AF0D-C2A8-3E9EFB8A408F}"/>
              </a:ext>
            </a:extLst>
          </p:cNvPr>
          <p:cNvGrpSpPr/>
          <p:nvPr/>
        </p:nvGrpSpPr>
        <p:grpSpPr>
          <a:xfrm>
            <a:off x="-1" y="-34672"/>
            <a:ext cx="18288001" cy="2335402"/>
            <a:chOff x="0" y="0"/>
            <a:chExt cx="5218206" cy="898687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287733F1-E7F6-F3B0-4574-727CAB089482}"/>
                </a:ext>
              </a:extLst>
            </p:cNvPr>
            <p:cNvSpPr/>
            <p:nvPr/>
          </p:nvSpPr>
          <p:spPr>
            <a:xfrm>
              <a:off x="0" y="0"/>
              <a:ext cx="5218206" cy="898687"/>
            </a:xfrm>
            <a:custGeom>
              <a:avLst/>
              <a:gdLst/>
              <a:ahLst/>
              <a:cxnLst/>
              <a:rect l="l" t="t" r="r" b="b"/>
              <a:pathLst>
                <a:path w="5218206" h="898687">
                  <a:moveTo>
                    <a:pt x="8206" y="0"/>
                  </a:moveTo>
                  <a:lnTo>
                    <a:pt x="5210001" y="0"/>
                  </a:lnTo>
                  <a:cubicBezTo>
                    <a:pt x="5214532" y="0"/>
                    <a:pt x="5218206" y="3674"/>
                    <a:pt x="5218206" y="8206"/>
                  </a:cubicBezTo>
                  <a:lnTo>
                    <a:pt x="5218206" y="890481"/>
                  </a:lnTo>
                  <a:cubicBezTo>
                    <a:pt x="5218206" y="895013"/>
                    <a:pt x="5214532" y="898687"/>
                    <a:pt x="5210001" y="898687"/>
                  </a:cubicBezTo>
                  <a:lnTo>
                    <a:pt x="8206" y="898687"/>
                  </a:lnTo>
                  <a:cubicBezTo>
                    <a:pt x="3674" y="898687"/>
                    <a:pt x="0" y="895013"/>
                    <a:pt x="0" y="890481"/>
                  </a:cubicBezTo>
                  <a:lnTo>
                    <a:pt x="0" y="8206"/>
                  </a:lnTo>
                  <a:cubicBezTo>
                    <a:pt x="0" y="3674"/>
                    <a:pt x="3674" y="0"/>
                    <a:pt x="8206" y="0"/>
                  </a:cubicBezTo>
                  <a:close/>
                </a:path>
              </a:pathLst>
            </a:custGeom>
            <a:solidFill>
              <a:srgbClr val="FFFFFF">
                <a:alpha val="47843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A8E0155E-D4DC-22E8-CF42-65DED33C09C9}"/>
                </a:ext>
              </a:extLst>
            </p:cNvPr>
            <p:cNvSpPr txBox="1"/>
            <p:nvPr/>
          </p:nvSpPr>
          <p:spPr>
            <a:xfrm>
              <a:off x="0" y="-38100"/>
              <a:ext cx="5218206" cy="9367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6D06323F-41E7-8D8C-3577-6960074BFFBA}"/>
              </a:ext>
            </a:extLst>
          </p:cNvPr>
          <p:cNvSpPr txBox="1"/>
          <p:nvPr/>
        </p:nvSpPr>
        <p:spPr>
          <a:xfrm>
            <a:off x="304800" y="584381"/>
            <a:ext cx="77724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6000" dirty="0">
                <a:solidFill>
                  <a:srgbClr val="FF7601"/>
                </a:solidFill>
                <a:latin typeface="Bungee"/>
                <a:ea typeface="Bungee"/>
                <a:cs typeface="Bungee"/>
                <a:sym typeface="Bungee"/>
              </a:rPr>
              <a:t>Let’s make a turbine!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1D01DE67-D3AB-BA97-7292-184104245BD9}"/>
              </a:ext>
            </a:extLst>
          </p:cNvPr>
          <p:cNvSpPr txBox="1"/>
          <p:nvPr/>
        </p:nvSpPr>
        <p:spPr>
          <a:xfrm>
            <a:off x="1309718" y="1613605"/>
            <a:ext cx="13383469" cy="1552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087"/>
              </a:lnSpc>
            </a:pPr>
            <a:endParaRPr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E4D198-99A4-D2B6-C369-A088531103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62191" y="1482177"/>
            <a:ext cx="3970593" cy="7568402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7ABDCC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5592379-071D-4E9E-9FA8-30258C06AA07}"/>
              </a:ext>
            </a:extLst>
          </p:cNvPr>
          <p:cNvSpPr txBox="1"/>
          <p:nvPr/>
        </p:nvSpPr>
        <p:spPr>
          <a:xfrm>
            <a:off x="304800" y="2744608"/>
            <a:ext cx="9221820" cy="4699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7601"/>
                </a:solidFill>
                <a:latin typeface="Aptos Light" panose="020B0004020202020204" pitchFamily="34" charset="0"/>
              </a:rPr>
              <a:t>Steps: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b="1" dirty="0">
                <a:latin typeface="Aptos Light" panose="020B0004020202020204" pitchFamily="34" charset="0"/>
              </a:rPr>
              <a:t>Take 2 minutes to discuss your design as a team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b="1" dirty="0">
                <a:latin typeface="Aptos Light" panose="020B0004020202020204" pitchFamily="34" charset="0"/>
              </a:rPr>
              <a:t>Send 1 teammate to gather all supplies from front table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Aptos Light" panose="020B0004020202020204" pitchFamily="34" charset="0"/>
              </a:rPr>
              <a:t>Plastic Tub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Aptos Light" panose="020B0004020202020204" pitchFamily="34" charset="0"/>
              </a:rPr>
              <a:t>Straw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Aptos Light" panose="020B0004020202020204" pitchFamily="34" charset="0"/>
              </a:rPr>
              <a:t>String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Aptos Light" panose="020B0004020202020204" pitchFamily="34" charset="0"/>
              </a:rPr>
              <a:t>Paper Clip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Aptos Light" panose="020B0004020202020204" pitchFamily="34" charset="0"/>
              </a:rPr>
              <a:t>Binder Clip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b="1" dirty="0">
                <a:latin typeface="Aptos Light" panose="020B0004020202020204" pitchFamily="34" charset="0"/>
              </a:rPr>
              <a:t>Construct your design ~20 minutes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b="1" dirty="0">
                <a:latin typeface="Aptos Light" panose="020B0004020202020204" pitchFamily="34" charset="0"/>
              </a:rPr>
              <a:t>Once you have completed your design, come to the front testing area to test your device!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b="1" dirty="0">
                <a:latin typeface="Aptos Light" panose="020B0004020202020204" pitchFamily="34" charset="0"/>
              </a:rPr>
              <a:t>Redesign as needed</a:t>
            </a:r>
          </a:p>
        </p:txBody>
      </p:sp>
    </p:spTree>
    <p:extLst>
      <p:ext uri="{BB962C8B-B14F-4D97-AF65-F5344CB8AC3E}">
        <p14:creationId xmlns:p14="http://schemas.microsoft.com/office/powerpoint/2010/main" val="29823171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EF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B0A309-6CF4-FE91-779C-AC81FF3ADF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D8A7488-E55A-8603-403B-95B1757613F6}"/>
              </a:ext>
            </a:extLst>
          </p:cNvPr>
          <p:cNvSpPr/>
          <p:nvPr/>
        </p:nvSpPr>
        <p:spPr>
          <a:xfrm>
            <a:off x="238992" y="7366957"/>
            <a:ext cx="14077580" cy="2920043"/>
          </a:xfrm>
          <a:custGeom>
            <a:avLst/>
            <a:gdLst/>
            <a:ahLst/>
            <a:cxnLst/>
            <a:rect l="l" t="t" r="r" b="b"/>
            <a:pathLst>
              <a:path w="14077580" h="2920043">
                <a:moveTo>
                  <a:pt x="0" y="0"/>
                </a:moveTo>
                <a:lnTo>
                  <a:pt x="14077580" y="0"/>
                </a:lnTo>
                <a:lnTo>
                  <a:pt x="14077580" y="2920043"/>
                </a:lnTo>
                <a:lnTo>
                  <a:pt x="0" y="29200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371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A1241C3-E477-8B9C-76FC-D85E9B84C71B}"/>
              </a:ext>
            </a:extLst>
          </p:cNvPr>
          <p:cNvSpPr/>
          <p:nvPr/>
        </p:nvSpPr>
        <p:spPr>
          <a:xfrm rot="-10800000">
            <a:off x="3791881" y="126578"/>
            <a:ext cx="14496119" cy="5848024"/>
          </a:xfrm>
          <a:custGeom>
            <a:avLst/>
            <a:gdLst/>
            <a:ahLst/>
            <a:cxnLst/>
            <a:rect l="l" t="t" r="r" b="b"/>
            <a:pathLst>
              <a:path w="14496119" h="5848024">
                <a:moveTo>
                  <a:pt x="0" y="0"/>
                </a:moveTo>
                <a:lnTo>
                  <a:pt x="14496119" y="0"/>
                </a:lnTo>
                <a:lnTo>
                  <a:pt x="14496119" y="5848024"/>
                </a:lnTo>
                <a:lnTo>
                  <a:pt x="0" y="58480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344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C1D39BA0-18C2-39EA-A7A7-3B40DC1F080A}"/>
              </a:ext>
            </a:extLst>
          </p:cNvPr>
          <p:cNvGrpSpPr/>
          <p:nvPr/>
        </p:nvGrpSpPr>
        <p:grpSpPr>
          <a:xfrm>
            <a:off x="-1" y="-34672"/>
            <a:ext cx="18288001" cy="2335402"/>
            <a:chOff x="0" y="0"/>
            <a:chExt cx="5218206" cy="898687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EA5FF56A-510F-4237-A3FC-5D31A26FE1B5}"/>
                </a:ext>
              </a:extLst>
            </p:cNvPr>
            <p:cNvSpPr/>
            <p:nvPr/>
          </p:nvSpPr>
          <p:spPr>
            <a:xfrm>
              <a:off x="0" y="0"/>
              <a:ext cx="5218206" cy="898687"/>
            </a:xfrm>
            <a:custGeom>
              <a:avLst/>
              <a:gdLst/>
              <a:ahLst/>
              <a:cxnLst/>
              <a:rect l="l" t="t" r="r" b="b"/>
              <a:pathLst>
                <a:path w="5218206" h="898687">
                  <a:moveTo>
                    <a:pt x="8206" y="0"/>
                  </a:moveTo>
                  <a:lnTo>
                    <a:pt x="5210001" y="0"/>
                  </a:lnTo>
                  <a:cubicBezTo>
                    <a:pt x="5214532" y="0"/>
                    <a:pt x="5218206" y="3674"/>
                    <a:pt x="5218206" y="8206"/>
                  </a:cubicBezTo>
                  <a:lnTo>
                    <a:pt x="5218206" y="890481"/>
                  </a:lnTo>
                  <a:cubicBezTo>
                    <a:pt x="5218206" y="895013"/>
                    <a:pt x="5214532" y="898687"/>
                    <a:pt x="5210001" y="898687"/>
                  </a:cubicBezTo>
                  <a:lnTo>
                    <a:pt x="8206" y="898687"/>
                  </a:lnTo>
                  <a:cubicBezTo>
                    <a:pt x="3674" y="898687"/>
                    <a:pt x="0" y="895013"/>
                    <a:pt x="0" y="890481"/>
                  </a:cubicBezTo>
                  <a:lnTo>
                    <a:pt x="0" y="8206"/>
                  </a:lnTo>
                  <a:cubicBezTo>
                    <a:pt x="0" y="3674"/>
                    <a:pt x="3674" y="0"/>
                    <a:pt x="8206" y="0"/>
                  </a:cubicBezTo>
                  <a:close/>
                </a:path>
              </a:pathLst>
            </a:custGeom>
            <a:solidFill>
              <a:srgbClr val="FFFFFF">
                <a:alpha val="47843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8AAAF3F1-9CF4-A1FB-FE94-419F450D3BA7}"/>
                </a:ext>
              </a:extLst>
            </p:cNvPr>
            <p:cNvSpPr txBox="1"/>
            <p:nvPr/>
          </p:nvSpPr>
          <p:spPr>
            <a:xfrm>
              <a:off x="0" y="-38100"/>
              <a:ext cx="5218206" cy="9367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CE4449F0-3DB5-3FDC-3151-E40C931B6F53}"/>
              </a:ext>
            </a:extLst>
          </p:cNvPr>
          <p:cNvSpPr txBox="1"/>
          <p:nvPr/>
        </p:nvSpPr>
        <p:spPr>
          <a:xfrm>
            <a:off x="304800" y="584381"/>
            <a:ext cx="77724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6000" dirty="0">
                <a:solidFill>
                  <a:srgbClr val="FF7601"/>
                </a:solidFill>
                <a:latin typeface="Bungee"/>
                <a:ea typeface="Bungee"/>
                <a:cs typeface="Bungee"/>
                <a:sym typeface="Bungee"/>
              </a:rPr>
              <a:t>In the classroom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DFDD004F-3F91-C0F2-1849-C2E01D3E90BD}"/>
              </a:ext>
            </a:extLst>
          </p:cNvPr>
          <p:cNvSpPr txBox="1"/>
          <p:nvPr/>
        </p:nvSpPr>
        <p:spPr>
          <a:xfrm>
            <a:off x="1309718" y="1613605"/>
            <a:ext cx="13383469" cy="1552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087"/>
              </a:lnSpc>
            </a:pPr>
            <a:endParaRPr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BE51105-2E6A-5E24-83BF-C27AB750C9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62191" y="1482177"/>
            <a:ext cx="3970593" cy="7568402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7ABDCC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EEA4085-142E-AF89-9022-253B2ABC030D}"/>
              </a:ext>
            </a:extLst>
          </p:cNvPr>
          <p:cNvSpPr txBox="1"/>
          <p:nvPr/>
        </p:nvSpPr>
        <p:spPr>
          <a:xfrm>
            <a:off x="152400" y="2330930"/>
            <a:ext cx="9221820" cy="5130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FF7601"/>
                </a:solidFill>
                <a:latin typeface="Aptos Light" panose="020B0004020202020204" pitchFamily="34" charset="0"/>
              </a:rPr>
              <a:t>This is a versatile activity that can be tailored to a variety of age ranges</a:t>
            </a:r>
          </a:p>
          <a:p>
            <a:pPr marL="742950" lvl="1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b="1" dirty="0">
                <a:latin typeface="Aptos Light" panose="020B0004020202020204" pitchFamily="34" charset="0"/>
              </a:rPr>
              <a:t>Additional challenges for older students can include adding or removing materials, changing the flow rate of the water, and asking them to hypothesize what might happen when variables are changed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FF7601"/>
                </a:solidFill>
                <a:latin typeface="Aptos Light" panose="020B0004020202020204" pitchFamily="34" charset="0"/>
              </a:rPr>
              <a:t>Potential questions:</a:t>
            </a:r>
          </a:p>
          <a:p>
            <a:pPr marL="742950" lvl="1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b="1" dirty="0">
                <a:latin typeface="Aptos Light" panose="020B0004020202020204" pitchFamily="34" charset="0"/>
              </a:rPr>
              <a:t>What about your hydroelectric power generator design worked successfully? </a:t>
            </a:r>
          </a:p>
          <a:p>
            <a:pPr marL="742950" lvl="1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b="1" dirty="0">
                <a:latin typeface="Aptos Light" panose="020B0004020202020204" pitchFamily="34" charset="0"/>
              </a:rPr>
              <a:t>What about your hydroelectric power generator design did not work? </a:t>
            </a:r>
          </a:p>
          <a:p>
            <a:pPr marL="742950" lvl="1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b="1" dirty="0">
                <a:latin typeface="Aptos Light" panose="020B0004020202020204" pitchFamily="34" charset="0"/>
              </a:rPr>
              <a:t>If you were to return to the design process, how would you change your design to make your water wheel more effective? </a:t>
            </a:r>
          </a:p>
          <a:p>
            <a:pPr marL="742950" lvl="1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b="1" dirty="0">
                <a:latin typeface="Aptos Light" panose="020B0004020202020204" pitchFamily="34" charset="0"/>
              </a:rPr>
              <a:t>How does your model compare with what you know of large-scale hydroelectric generators?</a:t>
            </a:r>
          </a:p>
          <a:p>
            <a:pPr marL="742950" lvl="1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b="1" dirty="0">
                <a:latin typeface="Aptos Light" panose="020B0004020202020204" pitchFamily="34" charset="0"/>
              </a:rPr>
              <a:t>What are the advantages and disadvantages of using hydroelectric power?</a:t>
            </a:r>
          </a:p>
        </p:txBody>
      </p:sp>
    </p:spTree>
    <p:extLst>
      <p:ext uri="{BB962C8B-B14F-4D97-AF65-F5344CB8AC3E}">
        <p14:creationId xmlns:p14="http://schemas.microsoft.com/office/powerpoint/2010/main" val="3317008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E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8992" y="7366957"/>
            <a:ext cx="14077580" cy="2920043"/>
          </a:xfrm>
          <a:custGeom>
            <a:avLst/>
            <a:gdLst/>
            <a:ahLst/>
            <a:cxnLst/>
            <a:rect l="l" t="t" r="r" b="b"/>
            <a:pathLst>
              <a:path w="14077580" h="2920043">
                <a:moveTo>
                  <a:pt x="0" y="0"/>
                </a:moveTo>
                <a:lnTo>
                  <a:pt x="14077580" y="0"/>
                </a:lnTo>
                <a:lnTo>
                  <a:pt x="14077580" y="2920043"/>
                </a:lnTo>
                <a:lnTo>
                  <a:pt x="0" y="29200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371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3791881" y="126578"/>
            <a:ext cx="14496119" cy="5848024"/>
          </a:xfrm>
          <a:custGeom>
            <a:avLst/>
            <a:gdLst/>
            <a:ahLst/>
            <a:cxnLst/>
            <a:rect l="l" t="t" r="r" b="b"/>
            <a:pathLst>
              <a:path w="14496119" h="5848024">
                <a:moveTo>
                  <a:pt x="0" y="0"/>
                </a:moveTo>
                <a:lnTo>
                  <a:pt x="14496119" y="0"/>
                </a:lnTo>
                <a:lnTo>
                  <a:pt x="14496119" y="5848024"/>
                </a:lnTo>
                <a:lnTo>
                  <a:pt x="0" y="58480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344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-1" y="126578"/>
            <a:ext cx="18288001" cy="2568409"/>
            <a:chOff x="0" y="0"/>
            <a:chExt cx="5218206" cy="89868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218206" cy="898687"/>
            </a:xfrm>
            <a:custGeom>
              <a:avLst/>
              <a:gdLst/>
              <a:ahLst/>
              <a:cxnLst/>
              <a:rect l="l" t="t" r="r" b="b"/>
              <a:pathLst>
                <a:path w="5218206" h="898687">
                  <a:moveTo>
                    <a:pt x="8206" y="0"/>
                  </a:moveTo>
                  <a:lnTo>
                    <a:pt x="5210001" y="0"/>
                  </a:lnTo>
                  <a:cubicBezTo>
                    <a:pt x="5214532" y="0"/>
                    <a:pt x="5218206" y="3674"/>
                    <a:pt x="5218206" y="8206"/>
                  </a:cubicBezTo>
                  <a:lnTo>
                    <a:pt x="5218206" y="890481"/>
                  </a:lnTo>
                  <a:cubicBezTo>
                    <a:pt x="5218206" y="895013"/>
                    <a:pt x="5214532" y="898687"/>
                    <a:pt x="5210001" y="898687"/>
                  </a:cubicBezTo>
                  <a:lnTo>
                    <a:pt x="8206" y="898687"/>
                  </a:lnTo>
                  <a:cubicBezTo>
                    <a:pt x="3674" y="898687"/>
                    <a:pt x="0" y="895013"/>
                    <a:pt x="0" y="890481"/>
                  </a:cubicBezTo>
                  <a:lnTo>
                    <a:pt x="0" y="8206"/>
                  </a:lnTo>
                  <a:cubicBezTo>
                    <a:pt x="0" y="3674"/>
                    <a:pt x="3674" y="0"/>
                    <a:pt x="8206" y="0"/>
                  </a:cubicBezTo>
                  <a:close/>
                </a:path>
              </a:pathLst>
            </a:custGeom>
            <a:solidFill>
              <a:srgbClr val="FFFFFF">
                <a:alpha val="47843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5218206" cy="9367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38993" y="952500"/>
            <a:ext cx="9743208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4800" dirty="0">
                <a:solidFill>
                  <a:srgbClr val="FF7601"/>
                </a:solidFill>
                <a:latin typeface="Bungee"/>
                <a:ea typeface="Bungee"/>
                <a:cs typeface="Bungee"/>
                <a:sym typeface="Bungee"/>
              </a:rPr>
              <a:t>Historical problems, Modern solutions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09718" y="1613605"/>
            <a:ext cx="13383469" cy="1552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087"/>
              </a:lnSpc>
            </a:pPr>
            <a:endParaRPr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99AE4C-8E44-B329-EECF-23C90344FE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34600" y="3252640"/>
            <a:ext cx="6759025" cy="5303072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7ABDCC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94370A7-8C4F-094B-DEF5-39DD7298F6EC}"/>
              </a:ext>
            </a:extLst>
          </p:cNvPr>
          <p:cNvSpPr txBox="1"/>
          <p:nvPr/>
        </p:nvSpPr>
        <p:spPr>
          <a:xfrm>
            <a:off x="238992" y="2796965"/>
            <a:ext cx="8534400" cy="4540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b="1" dirty="0">
                <a:latin typeface="Aptos Light" panose="020F0502020204030204" pitchFamily="34" charset="0"/>
              </a:rPr>
              <a:t>In the 1800’s, the Mississippi River was only about </a:t>
            </a:r>
            <a:r>
              <a:rPr lang="en-US" sz="2000" dirty="0">
                <a:solidFill>
                  <a:srgbClr val="00809D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3 feet deep </a:t>
            </a:r>
            <a:r>
              <a:rPr lang="en-US" sz="2000" b="1" dirty="0">
                <a:latin typeface="Aptos Light" panose="020F0502020204030204" pitchFamily="34" charset="0"/>
              </a:rPr>
              <a:t>on average</a:t>
            </a:r>
          </a:p>
          <a:p>
            <a:pPr marL="742950" lvl="1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000" b="1" dirty="0">
                <a:latin typeface="Aptos Light" panose="020F0502020204030204" pitchFamily="34" charset="0"/>
              </a:rPr>
              <a:t>Boats frequently got stuck or damaged on snags and sandbars</a:t>
            </a:r>
          </a:p>
          <a:p>
            <a:pPr marL="742950" lvl="1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000" b="1" dirty="0">
                <a:latin typeface="Aptos Light" panose="020F0502020204030204" pitchFamily="34" charset="0"/>
              </a:rPr>
              <a:t>Average lifespan of a steamboat = </a:t>
            </a:r>
            <a:r>
              <a:rPr lang="en-US" sz="2000" dirty="0">
                <a:solidFill>
                  <a:srgbClr val="FF760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only 18 months!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b="1" dirty="0">
                <a:latin typeface="Aptos Light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In the 1930’s, Congress tasked the USACE with dredging and maintaining a </a:t>
            </a:r>
            <a:r>
              <a:rPr lang="en-US" sz="2000" dirty="0">
                <a:solidFill>
                  <a:srgbClr val="00809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9-foot navigation channel</a:t>
            </a:r>
          </a:p>
          <a:p>
            <a:pPr marL="742950" lvl="1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000" b="1" dirty="0">
                <a:latin typeface="Aptos Light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A system of locks and dams was put into place to help maintain ideal river depth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760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Principle 1: Protect People from Water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7ABDCC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Principle 3: Make Water Useful!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EF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A3E66F-EAED-F143-4D27-EE706702A4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B2C3A35-F755-7AD9-04E6-D21C2ECCED6E}"/>
              </a:ext>
            </a:extLst>
          </p:cNvPr>
          <p:cNvSpPr/>
          <p:nvPr/>
        </p:nvSpPr>
        <p:spPr>
          <a:xfrm>
            <a:off x="238992" y="7366957"/>
            <a:ext cx="14077580" cy="2920043"/>
          </a:xfrm>
          <a:custGeom>
            <a:avLst/>
            <a:gdLst/>
            <a:ahLst/>
            <a:cxnLst/>
            <a:rect l="l" t="t" r="r" b="b"/>
            <a:pathLst>
              <a:path w="14077580" h="2920043">
                <a:moveTo>
                  <a:pt x="0" y="0"/>
                </a:moveTo>
                <a:lnTo>
                  <a:pt x="14077580" y="0"/>
                </a:lnTo>
                <a:lnTo>
                  <a:pt x="14077580" y="2920043"/>
                </a:lnTo>
                <a:lnTo>
                  <a:pt x="0" y="29200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371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124DBF16-CD9F-A33F-9E70-0BF19DBC9F58}"/>
              </a:ext>
            </a:extLst>
          </p:cNvPr>
          <p:cNvSpPr/>
          <p:nvPr/>
        </p:nvSpPr>
        <p:spPr>
          <a:xfrm rot="-10800000">
            <a:off x="3791881" y="126578"/>
            <a:ext cx="14496119" cy="5848024"/>
          </a:xfrm>
          <a:custGeom>
            <a:avLst/>
            <a:gdLst/>
            <a:ahLst/>
            <a:cxnLst/>
            <a:rect l="l" t="t" r="r" b="b"/>
            <a:pathLst>
              <a:path w="14496119" h="5848024">
                <a:moveTo>
                  <a:pt x="0" y="0"/>
                </a:moveTo>
                <a:lnTo>
                  <a:pt x="14496119" y="0"/>
                </a:lnTo>
                <a:lnTo>
                  <a:pt x="14496119" y="5848024"/>
                </a:lnTo>
                <a:lnTo>
                  <a:pt x="0" y="58480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344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38A34584-8F43-BAAB-8268-7D06D6ABFAE5}"/>
              </a:ext>
            </a:extLst>
          </p:cNvPr>
          <p:cNvGrpSpPr/>
          <p:nvPr/>
        </p:nvGrpSpPr>
        <p:grpSpPr>
          <a:xfrm>
            <a:off x="0" y="28531"/>
            <a:ext cx="18288001" cy="2219370"/>
            <a:chOff x="0" y="0"/>
            <a:chExt cx="5218206" cy="898687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BA75A529-54E5-E62B-9E09-5065A106E756}"/>
                </a:ext>
              </a:extLst>
            </p:cNvPr>
            <p:cNvSpPr/>
            <p:nvPr/>
          </p:nvSpPr>
          <p:spPr>
            <a:xfrm>
              <a:off x="0" y="0"/>
              <a:ext cx="5218206" cy="898687"/>
            </a:xfrm>
            <a:custGeom>
              <a:avLst/>
              <a:gdLst/>
              <a:ahLst/>
              <a:cxnLst/>
              <a:rect l="l" t="t" r="r" b="b"/>
              <a:pathLst>
                <a:path w="5218206" h="898687">
                  <a:moveTo>
                    <a:pt x="8206" y="0"/>
                  </a:moveTo>
                  <a:lnTo>
                    <a:pt x="5210001" y="0"/>
                  </a:lnTo>
                  <a:cubicBezTo>
                    <a:pt x="5214532" y="0"/>
                    <a:pt x="5218206" y="3674"/>
                    <a:pt x="5218206" y="8206"/>
                  </a:cubicBezTo>
                  <a:lnTo>
                    <a:pt x="5218206" y="890481"/>
                  </a:lnTo>
                  <a:cubicBezTo>
                    <a:pt x="5218206" y="895013"/>
                    <a:pt x="5214532" y="898687"/>
                    <a:pt x="5210001" y="898687"/>
                  </a:cubicBezTo>
                  <a:lnTo>
                    <a:pt x="8206" y="898687"/>
                  </a:lnTo>
                  <a:cubicBezTo>
                    <a:pt x="3674" y="898687"/>
                    <a:pt x="0" y="895013"/>
                    <a:pt x="0" y="890481"/>
                  </a:cubicBezTo>
                  <a:lnTo>
                    <a:pt x="0" y="8206"/>
                  </a:lnTo>
                  <a:cubicBezTo>
                    <a:pt x="0" y="3674"/>
                    <a:pt x="3674" y="0"/>
                    <a:pt x="8206" y="0"/>
                  </a:cubicBezTo>
                  <a:close/>
                </a:path>
              </a:pathLst>
            </a:custGeom>
            <a:solidFill>
              <a:srgbClr val="FFFFFF">
                <a:alpha val="47843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ADB8FB49-D690-8A5B-1082-01F14C7DCC0E}"/>
                </a:ext>
              </a:extLst>
            </p:cNvPr>
            <p:cNvSpPr txBox="1"/>
            <p:nvPr/>
          </p:nvSpPr>
          <p:spPr>
            <a:xfrm>
              <a:off x="0" y="-38100"/>
              <a:ext cx="5218206" cy="9367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86EC19BE-2F16-F783-292F-71A46B734256}"/>
              </a:ext>
            </a:extLst>
          </p:cNvPr>
          <p:cNvSpPr txBox="1"/>
          <p:nvPr/>
        </p:nvSpPr>
        <p:spPr>
          <a:xfrm>
            <a:off x="228600" y="1176588"/>
            <a:ext cx="13383469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en-US" sz="7200" dirty="0">
                <a:solidFill>
                  <a:srgbClr val="FF7601"/>
                </a:solidFill>
                <a:latin typeface="Bungee"/>
                <a:ea typeface="Bungee"/>
                <a:cs typeface="Bungee"/>
                <a:sym typeface="Bungee"/>
              </a:rPr>
              <a:t>How dams work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C5EEB28F-4C6C-CE6A-CBE2-765E77B2521C}"/>
              </a:ext>
            </a:extLst>
          </p:cNvPr>
          <p:cNvSpPr txBox="1"/>
          <p:nvPr/>
        </p:nvSpPr>
        <p:spPr>
          <a:xfrm>
            <a:off x="1309718" y="1613605"/>
            <a:ext cx="13383469" cy="1552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087"/>
              </a:lnSpc>
            </a:pPr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471398-B682-47E3-6FB8-CFC5E082741A}"/>
              </a:ext>
            </a:extLst>
          </p:cNvPr>
          <p:cNvSpPr txBox="1"/>
          <p:nvPr/>
        </p:nvSpPr>
        <p:spPr>
          <a:xfrm>
            <a:off x="228600" y="2721601"/>
            <a:ext cx="7543800" cy="4664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b="1" dirty="0">
                <a:latin typeface="Aptos Light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Water is held back by </a:t>
            </a:r>
            <a:r>
              <a:rPr lang="en-US" sz="2000" b="1" dirty="0" err="1">
                <a:solidFill>
                  <a:srgbClr val="00809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tainter</a:t>
            </a:r>
            <a:r>
              <a:rPr lang="en-US" sz="2000" b="1" dirty="0">
                <a:solidFill>
                  <a:srgbClr val="00809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gates</a:t>
            </a:r>
          </a:p>
          <a:p>
            <a:pPr marL="800100" lvl="1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000" b="1" dirty="0">
                <a:latin typeface="Aptos Light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Curved gates that swivel on a pivot</a:t>
            </a:r>
          </a:p>
          <a:p>
            <a:pPr marL="800100" lvl="1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000" b="1" dirty="0">
                <a:latin typeface="Aptos Light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Can be raised to let more water through, or lowered to hold more back</a:t>
            </a:r>
          </a:p>
          <a:p>
            <a:pPr marL="800100" lvl="1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000" b="1" dirty="0">
                <a:latin typeface="Aptos Light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Dams on the Mississippi typically consist of multiple </a:t>
            </a:r>
            <a:r>
              <a:rPr lang="en-US" sz="2000" b="1" dirty="0" err="1">
                <a:latin typeface="Aptos Light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tainter</a:t>
            </a:r>
            <a:r>
              <a:rPr lang="en-US" sz="2000" b="1" dirty="0">
                <a:latin typeface="Aptos Light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gates in a row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b="1" dirty="0">
                <a:latin typeface="Aptos Light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The area behind a dam is called its </a:t>
            </a:r>
            <a:r>
              <a:rPr lang="en-US" sz="2000" b="1" dirty="0">
                <a:solidFill>
                  <a:srgbClr val="FF760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pool</a:t>
            </a:r>
          </a:p>
          <a:p>
            <a:pPr marL="800100" lvl="1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000" b="1" dirty="0">
                <a:latin typeface="Aptos Light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We are </a:t>
            </a:r>
            <a:r>
              <a:rPr lang="en-US" sz="2000" b="1" dirty="0">
                <a:solidFill>
                  <a:srgbClr val="00809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Locks and Dam 26</a:t>
            </a:r>
            <a:r>
              <a:rPr lang="en-US" sz="2000" b="1" dirty="0">
                <a:latin typeface="Aptos Light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; the water immediately upstream of us is </a:t>
            </a:r>
            <a:r>
              <a:rPr lang="en-US" sz="2000" b="1" dirty="0">
                <a:solidFill>
                  <a:srgbClr val="00809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Pool 26</a:t>
            </a:r>
          </a:p>
          <a:p>
            <a:pPr marL="800100" lvl="1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000" b="1" dirty="0">
                <a:latin typeface="Aptos Light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Each dam controls the level of the water </a:t>
            </a:r>
            <a:r>
              <a:rPr lang="en-US" sz="2000" b="1" dirty="0">
                <a:solidFill>
                  <a:srgbClr val="FF760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upstream</a:t>
            </a:r>
            <a:r>
              <a:rPr lang="en-US" sz="2000" b="1" dirty="0">
                <a:latin typeface="Aptos Light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of it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992195-10C9-40CE-26DA-FBA9A98A018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65" t="949" r="53268" b="2168"/>
          <a:stretch/>
        </p:blipFill>
        <p:spPr>
          <a:xfrm>
            <a:off x="10439400" y="2152171"/>
            <a:ext cx="4578049" cy="6096001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7ABDCC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0544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EF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0610FA-56DC-75B8-3F33-5AD32B3789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9E53219-6017-4EFE-18D7-921E62D88CD6}"/>
              </a:ext>
            </a:extLst>
          </p:cNvPr>
          <p:cNvSpPr/>
          <p:nvPr/>
        </p:nvSpPr>
        <p:spPr>
          <a:xfrm>
            <a:off x="238992" y="7366957"/>
            <a:ext cx="14077580" cy="2920043"/>
          </a:xfrm>
          <a:custGeom>
            <a:avLst/>
            <a:gdLst/>
            <a:ahLst/>
            <a:cxnLst/>
            <a:rect l="l" t="t" r="r" b="b"/>
            <a:pathLst>
              <a:path w="14077580" h="2920043">
                <a:moveTo>
                  <a:pt x="0" y="0"/>
                </a:moveTo>
                <a:lnTo>
                  <a:pt x="14077580" y="0"/>
                </a:lnTo>
                <a:lnTo>
                  <a:pt x="14077580" y="2920043"/>
                </a:lnTo>
                <a:lnTo>
                  <a:pt x="0" y="29200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371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54628EB6-C320-C2D5-B687-488E02A15180}"/>
              </a:ext>
            </a:extLst>
          </p:cNvPr>
          <p:cNvSpPr/>
          <p:nvPr/>
        </p:nvSpPr>
        <p:spPr>
          <a:xfrm rot="-10800000">
            <a:off x="3791881" y="126578"/>
            <a:ext cx="14496119" cy="5848024"/>
          </a:xfrm>
          <a:custGeom>
            <a:avLst/>
            <a:gdLst/>
            <a:ahLst/>
            <a:cxnLst/>
            <a:rect l="l" t="t" r="r" b="b"/>
            <a:pathLst>
              <a:path w="14496119" h="5848024">
                <a:moveTo>
                  <a:pt x="0" y="0"/>
                </a:moveTo>
                <a:lnTo>
                  <a:pt x="14496119" y="0"/>
                </a:lnTo>
                <a:lnTo>
                  <a:pt x="14496119" y="5848024"/>
                </a:lnTo>
                <a:lnTo>
                  <a:pt x="0" y="58480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344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EDB4AF61-B03E-7E72-7ABF-857C7DE373FB}"/>
              </a:ext>
            </a:extLst>
          </p:cNvPr>
          <p:cNvGrpSpPr/>
          <p:nvPr/>
        </p:nvGrpSpPr>
        <p:grpSpPr>
          <a:xfrm>
            <a:off x="0" y="28531"/>
            <a:ext cx="18288001" cy="2143169"/>
            <a:chOff x="0" y="0"/>
            <a:chExt cx="5218206" cy="898687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94EA8444-6FC0-DEDE-A96B-21778E27CBEC}"/>
                </a:ext>
              </a:extLst>
            </p:cNvPr>
            <p:cNvSpPr/>
            <p:nvPr/>
          </p:nvSpPr>
          <p:spPr>
            <a:xfrm>
              <a:off x="0" y="0"/>
              <a:ext cx="5218206" cy="898687"/>
            </a:xfrm>
            <a:custGeom>
              <a:avLst/>
              <a:gdLst/>
              <a:ahLst/>
              <a:cxnLst/>
              <a:rect l="l" t="t" r="r" b="b"/>
              <a:pathLst>
                <a:path w="5218206" h="898687">
                  <a:moveTo>
                    <a:pt x="8206" y="0"/>
                  </a:moveTo>
                  <a:lnTo>
                    <a:pt x="5210001" y="0"/>
                  </a:lnTo>
                  <a:cubicBezTo>
                    <a:pt x="5214532" y="0"/>
                    <a:pt x="5218206" y="3674"/>
                    <a:pt x="5218206" y="8206"/>
                  </a:cubicBezTo>
                  <a:lnTo>
                    <a:pt x="5218206" y="890481"/>
                  </a:lnTo>
                  <a:cubicBezTo>
                    <a:pt x="5218206" y="895013"/>
                    <a:pt x="5214532" y="898687"/>
                    <a:pt x="5210001" y="898687"/>
                  </a:cubicBezTo>
                  <a:lnTo>
                    <a:pt x="8206" y="898687"/>
                  </a:lnTo>
                  <a:cubicBezTo>
                    <a:pt x="3674" y="898687"/>
                    <a:pt x="0" y="895013"/>
                    <a:pt x="0" y="890481"/>
                  </a:cubicBezTo>
                  <a:lnTo>
                    <a:pt x="0" y="8206"/>
                  </a:lnTo>
                  <a:cubicBezTo>
                    <a:pt x="0" y="3674"/>
                    <a:pt x="3674" y="0"/>
                    <a:pt x="8206" y="0"/>
                  </a:cubicBezTo>
                  <a:close/>
                </a:path>
              </a:pathLst>
            </a:custGeom>
            <a:solidFill>
              <a:srgbClr val="FFFFFF">
                <a:alpha val="47843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13D33AEA-7395-CE9C-EEC3-9843FB14935D}"/>
                </a:ext>
              </a:extLst>
            </p:cNvPr>
            <p:cNvSpPr txBox="1"/>
            <p:nvPr/>
          </p:nvSpPr>
          <p:spPr>
            <a:xfrm>
              <a:off x="0" y="-38100"/>
              <a:ext cx="5218206" cy="9367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F61BA722-4FFF-0144-1FF6-B5787B973B51}"/>
              </a:ext>
            </a:extLst>
          </p:cNvPr>
          <p:cNvSpPr txBox="1"/>
          <p:nvPr/>
        </p:nvSpPr>
        <p:spPr>
          <a:xfrm>
            <a:off x="152400" y="907019"/>
            <a:ext cx="13383469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en-US" sz="7200" dirty="0">
                <a:solidFill>
                  <a:srgbClr val="FF7601"/>
                </a:solidFill>
                <a:latin typeface="Bungee"/>
                <a:ea typeface="Bungee"/>
                <a:cs typeface="Bungee"/>
                <a:sym typeface="Bungee"/>
              </a:rPr>
              <a:t>How dams work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35F5D598-9FD9-6FE1-1312-3FF9DA1B6821}"/>
              </a:ext>
            </a:extLst>
          </p:cNvPr>
          <p:cNvSpPr txBox="1"/>
          <p:nvPr/>
        </p:nvSpPr>
        <p:spPr>
          <a:xfrm>
            <a:off x="1309718" y="1613605"/>
            <a:ext cx="13383469" cy="1552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087"/>
              </a:lnSpc>
            </a:pPr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83C30A-A935-719B-05CE-4B2DC4C54CB2}"/>
              </a:ext>
            </a:extLst>
          </p:cNvPr>
          <p:cNvSpPr txBox="1"/>
          <p:nvPr/>
        </p:nvSpPr>
        <p:spPr>
          <a:xfrm>
            <a:off x="152400" y="2260128"/>
            <a:ext cx="7543800" cy="5587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FF760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29 lock and dams </a:t>
            </a:r>
            <a:r>
              <a:rPr lang="en-US" sz="2000" b="1" dirty="0">
                <a:latin typeface="Aptos Light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were constructed on the upper Mississippi River from Minneapolis to Granite City, IL</a:t>
            </a:r>
          </a:p>
          <a:p>
            <a:pPr marL="800100" lvl="1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000" b="1" dirty="0">
                <a:latin typeface="Aptos Light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South of Lock 27 is </a:t>
            </a:r>
            <a:r>
              <a:rPr lang="en-US" sz="2000" b="1" dirty="0">
                <a:solidFill>
                  <a:srgbClr val="00809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open river</a:t>
            </a:r>
          </a:p>
          <a:p>
            <a:pPr marL="800100" lvl="1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000" b="1" dirty="0">
                <a:latin typeface="Aptos Light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Confluence of Missouri with the Mississippi brings enough water to maintain depth without dams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b="1" dirty="0">
                <a:latin typeface="Aptos Light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Because there is significant elevation change from the mouth of the Mississippi to the Missouri Confluence, multiple dams are needed to account for the gradual change in depth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b="1" dirty="0">
                <a:latin typeface="Aptos Light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This creates a </a:t>
            </a:r>
            <a:r>
              <a:rPr lang="en-US" sz="2000" b="1" dirty="0">
                <a:solidFill>
                  <a:srgbClr val="FF760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stair-step effect</a:t>
            </a:r>
          </a:p>
          <a:p>
            <a:pPr marL="800100" lvl="1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000" b="1" dirty="0">
                <a:latin typeface="Aptos Light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Locks become necessary to move boats through the dam</a:t>
            </a:r>
          </a:p>
          <a:p>
            <a:pPr lvl="2">
              <a:lnSpc>
                <a:spcPct val="150000"/>
              </a:lnSpc>
            </a:pPr>
            <a:r>
              <a:rPr lang="en-US" sz="2000" b="1" dirty="0">
                <a:latin typeface="Aptos Light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- “Elevator” for boats to get from one water level to the next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en-US" sz="2000" b="1" dirty="0">
              <a:latin typeface="Aptos Light" panose="020B000402020202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D534376-3E63-E492-F2F7-F0C8C10540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6800" y="2924096"/>
            <a:ext cx="8548403" cy="4478529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7ABDCC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364DFD-C846-31F0-14AA-A316B35775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20400" y="1873469"/>
            <a:ext cx="5103420" cy="71628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7ABDCC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5694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EF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12E1BF-2DD0-FBBD-AF3D-5CEFB97146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D9E4E2C-81C6-A22B-ABEA-385153D7A8EA}"/>
              </a:ext>
            </a:extLst>
          </p:cNvPr>
          <p:cNvSpPr/>
          <p:nvPr/>
        </p:nvSpPr>
        <p:spPr>
          <a:xfrm>
            <a:off x="238992" y="7366957"/>
            <a:ext cx="14077580" cy="2920043"/>
          </a:xfrm>
          <a:custGeom>
            <a:avLst/>
            <a:gdLst/>
            <a:ahLst/>
            <a:cxnLst/>
            <a:rect l="l" t="t" r="r" b="b"/>
            <a:pathLst>
              <a:path w="14077580" h="2920043">
                <a:moveTo>
                  <a:pt x="0" y="0"/>
                </a:moveTo>
                <a:lnTo>
                  <a:pt x="14077580" y="0"/>
                </a:lnTo>
                <a:lnTo>
                  <a:pt x="14077580" y="2920043"/>
                </a:lnTo>
                <a:lnTo>
                  <a:pt x="0" y="29200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371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1F486C53-1B3A-D2B4-218F-C0EE44E85B6B}"/>
              </a:ext>
            </a:extLst>
          </p:cNvPr>
          <p:cNvSpPr/>
          <p:nvPr/>
        </p:nvSpPr>
        <p:spPr>
          <a:xfrm rot="-10800000">
            <a:off x="3791881" y="126578"/>
            <a:ext cx="14496119" cy="5848024"/>
          </a:xfrm>
          <a:custGeom>
            <a:avLst/>
            <a:gdLst/>
            <a:ahLst/>
            <a:cxnLst/>
            <a:rect l="l" t="t" r="r" b="b"/>
            <a:pathLst>
              <a:path w="14496119" h="5848024">
                <a:moveTo>
                  <a:pt x="0" y="0"/>
                </a:moveTo>
                <a:lnTo>
                  <a:pt x="14496119" y="0"/>
                </a:lnTo>
                <a:lnTo>
                  <a:pt x="14496119" y="5848024"/>
                </a:lnTo>
                <a:lnTo>
                  <a:pt x="0" y="58480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344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6195FECD-8FA5-C3C2-E5F5-F91BCC0E9217}"/>
              </a:ext>
            </a:extLst>
          </p:cNvPr>
          <p:cNvGrpSpPr/>
          <p:nvPr/>
        </p:nvGrpSpPr>
        <p:grpSpPr>
          <a:xfrm>
            <a:off x="0" y="28530"/>
            <a:ext cx="18288001" cy="2693071"/>
            <a:chOff x="0" y="0"/>
            <a:chExt cx="5218206" cy="898687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0F9E75C4-CB6F-00A9-EBD9-F2E8FFFEF8D4}"/>
                </a:ext>
              </a:extLst>
            </p:cNvPr>
            <p:cNvSpPr/>
            <p:nvPr/>
          </p:nvSpPr>
          <p:spPr>
            <a:xfrm>
              <a:off x="0" y="0"/>
              <a:ext cx="5218206" cy="898687"/>
            </a:xfrm>
            <a:custGeom>
              <a:avLst/>
              <a:gdLst/>
              <a:ahLst/>
              <a:cxnLst/>
              <a:rect l="l" t="t" r="r" b="b"/>
              <a:pathLst>
                <a:path w="5218206" h="898687">
                  <a:moveTo>
                    <a:pt x="8206" y="0"/>
                  </a:moveTo>
                  <a:lnTo>
                    <a:pt x="5210001" y="0"/>
                  </a:lnTo>
                  <a:cubicBezTo>
                    <a:pt x="5214532" y="0"/>
                    <a:pt x="5218206" y="3674"/>
                    <a:pt x="5218206" y="8206"/>
                  </a:cubicBezTo>
                  <a:lnTo>
                    <a:pt x="5218206" y="890481"/>
                  </a:lnTo>
                  <a:cubicBezTo>
                    <a:pt x="5218206" y="895013"/>
                    <a:pt x="5214532" y="898687"/>
                    <a:pt x="5210001" y="898687"/>
                  </a:cubicBezTo>
                  <a:lnTo>
                    <a:pt x="8206" y="898687"/>
                  </a:lnTo>
                  <a:cubicBezTo>
                    <a:pt x="3674" y="898687"/>
                    <a:pt x="0" y="895013"/>
                    <a:pt x="0" y="890481"/>
                  </a:cubicBezTo>
                  <a:lnTo>
                    <a:pt x="0" y="8206"/>
                  </a:lnTo>
                  <a:cubicBezTo>
                    <a:pt x="0" y="3674"/>
                    <a:pt x="3674" y="0"/>
                    <a:pt x="8206" y="0"/>
                  </a:cubicBezTo>
                  <a:close/>
                </a:path>
              </a:pathLst>
            </a:custGeom>
            <a:solidFill>
              <a:srgbClr val="FFFFFF">
                <a:alpha val="47843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3A7FBB21-5186-C3BE-E149-169395155857}"/>
                </a:ext>
              </a:extLst>
            </p:cNvPr>
            <p:cNvSpPr txBox="1"/>
            <p:nvPr/>
          </p:nvSpPr>
          <p:spPr>
            <a:xfrm>
              <a:off x="0" y="-38100"/>
              <a:ext cx="5218206" cy="9367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3EA12520-C90A-9EFD-4702-50C59C4E94F0}"/>
              </a:ext>
            </a:extLst>
          </p:cNvPr>
          <p:cNvSpPr txBox="1"/>
          <p:nvPr/>
        </p:nvSpPr>
        <p:spPr>
          <a:xfrm>
            <a:off x="228600" y="1176588"/>
            <a:ext cx="13383469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en-US" sz="7200" dirty="0">
                <a:solidFill>
                  <a:srgbClr val="FF7601"/>
                </a:solidFill>
                <a:latin typeface="Bungee"/>
                <a:ea typeface="Bungee"/>
                <a:cs typeface="Bungee"/>
                <a:sym typeface="Bungee"/>
              </a:rPr>
              <a:t>How Locks work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DBBFD3CA-9AE5-81F9-FC14-3979D04B6485}"/>
              </a:ext>
            </a:extLst>
          </p:cNvPr>
          <p:cNvSpPr txBox="1"/>
          <p:nvPr/>
        </p:nvSpPr>
        <p:spPr>
          <a:xfrm>
            <a:off x="1309718" y="1613605"/>
            <a:ext cx="13383469" cy="1552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087"/>
              </a:lnSpc>
            </a:pPr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634C27-95CB-389E-AD31-E1CD3BFE1C05}"/>
              </a:ext>
            </a:extLst>
          </p:cNvPr>
          <p:cNvSpPr txBox="1"/>
          <p:nvPr/>
        </p:nvSpPr>
        <p:spPr>
          <a:xfrm>
            <a:off x="228600" y="2823258"/>
            <a:ext cx="7543800" cy="5126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b="1" dirty="0">
                <a:latin typeface="Aptos Light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Miter gates (or lift gate) open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b="1" dirty="0">
                <a:latin typeface="Aptos Light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Boat moves into the chamber and ties up on the side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b="1" dirty="0">
                <a:latin typeface="Aptos Light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Lock chamber is filled or drained through pipes in the lock walls</a:t>
            </a: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atin typeface="Aptos Light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If going upstream, water level is raised. If downstream, water level is lowered</a:t>
            </a: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atin typeface="Aptos Light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Water movement is passive via gravity rather than pumped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b="1" dirty="0">
                <a:latin typeface="Aptos Light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Gates open, boat unties and continues on its way</a:t>
            </a: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b="1" dirty="0">
              <a:latin typeface="Aptos Light" panose="020B000402020202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endParaRPr lang="en-US" sz="2000" b="1" dirty="0">
              <a:latin typeface="Aptos Light" panose="020B000402020202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6B8DF9B-2EA6-3B37-22F2-CD6C2C75DC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53600" y="2844086"/>
            <a:ext cx="6134100" cy="61341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7ABDCC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2605C88F-70EF-6B95-D83E-06A507BB14AD}"/>
              </a:ext>
            </a:extLst>
          </p:cNvPr>
          <p:cNvSpPr/>
          <p:nvPr/>
        </p:nvSpPr>
        <p:spPr>
          <a:xfrm>
            <a:off x="4230721" y="2989428"/>
            <a:ext cx="5791200" cy="24384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7ABD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E1F3E22-4FB3-B629-8826-2BBE5F132005}"/>
              </a:ext>
            </a:extLst>
          </p:cNvPr>
          <p:cNvSpPr txBox="1"/>
          <p:nvPr/>
        </p:nvSpPr>
        <p:spPr>
          <a:xfrm>
            <a:off x="4960717" y="3375859"/>
            <a:ext cx="42987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latin typeface="Aptos Light" panose="020B0004020202020204" pitchFamily="34" charset="0"/>
              </a:rPr>
              <a:t>This design is more typical of older locks – Melvin Price has multiple lock chambers and a control tower up above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FB02980-30CA-5365-CD93-E44BE6669C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458200" y="2284584"/>
            <a:ext cx="3444539" cy="117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46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EF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4CBEDA-6EFA-8B07-74EB-41EB79463A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8F3FF9A-2B50-F445-7AF9-EC4245883F26}"/>
              </a:ext>
            </a:extLst>
          </p:cNvPr>
          <p:cNvSpPr/>
          <p:nvPr/>
        </p:nvSpPr>
        <p:spPr>
          <a:xfrm>
            <a:off x="238992" y="7366957"/>
            <a:ext cx="14077580" cy="2920043"/>
          </a:xfrm>
          <a:custGeom>
            <a:avLst/>
            <a:gdLst/>
            <a:ahLst/>
            <a:cxnLst/>
            <a:rect l="l" t="t" r="r" b="b"/>
            <a:pathLst>
              <a:path w="14077580" h="2920043">
                <a:moveTo>
                  <a:pt x="0" y="0"/>
                </a:moveTo>
                <a:lnTo>
                  <a:pt x="14077580" y="0"/>
                </a:lnTo>
                <a:lnTo>
                  <a:pt x="14077580" y="2920043"/>
                </a:lnTo>
                <a:lnTo>
                  <a:pt x="0" y="29200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371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DD2DF7C1-D07C-F532-DF6F-B29015CE7038}"/>
              </a:ext>
            </a:extLst>
          </p:cNvPr>
          <p:cNvSpPr/>
          <p:nvPr/>
        </p:nvSpPr>
        <p:spPr>
          <a:xfrm rot="-10800000">
            <a:off x="3791881" y="126578"/>
            <a:ext cx="14496119" cy="5848024"/>
          </a:xfrm>
          <a:custGeom>
            <a:avLst/>
            <a:gdLst/>
            <a:ahLst/>
            <a:cxnLst/>
            <a:rect l="l" t="t" r="r" b="b"/>
            <a:pathLst>
              <a:path w="14496119" h="5848024">
                <a:moveTo>
                  <a:pt x="0" y="0"/>
                </a:moveTo>
                <a:lnTo>
                  <a:pt x="14496119" y="0"/>
                </a:lnTo>
                <a:lnTo>
                  <a:pt x="14496119" y="5848024"/>
                </a:lnTo>
                <a:lnTo>
                  <a:pt x="0" y="58480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344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161F2E9E-E265-663C-7A29-6339BE0FD1C2}"/>
              </a:ext>
            </a:extLst>
          </p:cNvPr>
          <p:cNvGrpSpPr/>
          <p:nvPr/>
        </p:nvGrpSpPr>
        <p:grpSpPr>
          <a:xfrm>
            <a:off x="0" y="28530"/>
            <a:ext cx="18288001" cy="2693071"/>
            <a:chOff x="0" y="0"/>
            <a:chExt cx="5218206" cy="898687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31C29DA5-6940-CEAA-AA25-83B621C17473}"/>
                </a:ext>
              </a:extLst>
            </p:cNvPr>
            <p:cNvSpPr/>
            <p:nvPr/>
          </p:nvSpPr>
          <p:spPr>
            <a:xfrm>
              <a:off x="0" y="0"/>
              <a:ext cx="5218206" cy="898687"/>
            </a:xfrm>
            <a:custGeom>
              <a:avLst/>
              <a:gdLst/>
              <a:ahLst/>
              <a:cxnLst/>
              <a:rect l="l" t="t" r="r" b="b"/>
              <a:pathLst>
                <a:path w="5218206" h="898687">
                  <a:moveTo>
                    <a:pt x="8206" y="0"/>
                  </a:moveTo>
                  <a:lnTo>
                    <a:pt x="5210001" y="0"/>
                  </a:lnTo>
                  <a:cubicBezTo>
                    <a:pt x="5214532" y="0"/>
                    <a:pt x="5218206" y="3674"/>
                    <a:pt x="5218206" y="8206"/>
                  </a:cubicBezTo>
                  <a:lnTo>
                    <a:pt x="5218206" y="890481"/>
                  </a:lnTo>
                  <a:cubicBezTo>
                    <a:pt x="5218206" y="895013"/>
                    <a:pt x="5214532" y="898687"/>
                    <a:pt x="5210001" y="898687"/>
                  </a:cubicBezTo>
                  <a:lnTo>
                    <a:pt x="8206" y="898687"/>
                  </a:lnTo>
                  <a:cubicBezTo>
                    <a:pt x="3674" y="898687"/>
                    <a:pt x="0" y="895013"/>
                    <a:pt x="0" y="890481"/>
                  </a:cubicBezTo>
                  <a:lnTo>
                    <a:pt x="0" y="8206"/>
                  </a:lnTo>
                  <a:cubicBezTo>
                    <a:pt x="0" y="3674"/>
                    <a:pt x="3674" y="0"/>
                    <a:pt x="8206" y="0"/>
                  </a:cubicBezTo>
                  <a:close/>
                </a:path>
              </a:pathLst>
            </a:custGeom>
            <a:solidFill>
              <a:srgbClr val="FFFFFF">
                <a:alpha val="47843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A9488137-EFD9-42F2-EBB5-A41F818125B4}"/>
                </a:ext>
              </a:extLst>
            </p:cNvPr>
            <p:cNvSpPr txBox="1"/>
            <p:nvPr/>
          </p:nvSpPr>
          <p:spPr>
            <a:xfrm>
              <a:off x="0" y="-38100"/>
              <a:ext cx="5218206" cy="9367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E32E69C6-0722-0361-65B6-9BB7747F7D75}"/>
              </a:ext>
            </a:extLst>
          </p:cNvPr>
          <p:cNvSpPr txBox="1"/>
          <p:nvPr/>
        </p:nvSpPr>
        <p:spPr>
          <a:xfrm>
            <a:off x="228600" y="1176588"/>
            <a:ext cx="13383469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en-US" sz="7200" dirty="0">
                <a:solidFill>
                  <a:srgbClr val="FF7601"/>
                </a:solidFill>
                <a:latin typeface="Bungee"/>
                <a:ea typeface="Bungee"/>
                <a:cs typeface="Bungee"/>
                <a:sym typeface="Bungee"/>
              </a:rPr>
              <a:t>Rivers Project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CA671B9F-4D0D-3676-D12C-828B127AC383}"/>
              </a:ext>
            </a:extLst>
          </p:cNvPr>
          <p:cNvSpPr txBox="1"/>
          <p:nvPr/>
        </p:nvSpPr>
        <p:spPr>
          <a:xfrm>
            <a:off x="1309718" y="1613605"/>
            <a:ext cx="13383469" cy="1552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087"/>
              </a:lnSpc>
            </a:pPr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4C4C41-8CE3-1200-EC21-4C416DD26487}"/>
              </a:ext>
            </a:extLst>
          </p:cNvPr>
          <p:cNvSpPr txBox="1"/>
          <p:nvPr/>
        </p:nvSpPr>
        <p:spPr>
          <a:xfrm>
            <a:off x="228600" y="2835774"/>
            <a:ext cx="7543800" cy="3279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b="1" dirty="0">
                <a:latin typeface="Aptos Light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The Rivers Project Office operates and maintains the last stretch of navigation channel</a:t>
            </a:r>
          </a:p>
          <a:p>
            <a:pPr marL="1257300" lvl="2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000" b="1" dirty="0">
                <a:solidFill>
                  <a:srgbClr val="FF760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4 </a:t>
            </a:r>
            <a:r>
              <a:rPr lang="en-US" sz="2000" b="1" dirty="0">
                <a:latin typeface="Aptos Light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Dams and </a:t>
            </a:r>
            <a:r>
              <a:rPr lang="en-US" sz="2000" b="1" dirty="0">
                <a:solidFill>
                  <a:srgbClr val="FF760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5</a:t>
            </a:r>
            <a:r>
              <a:rPr lang="en-US" sz="2000" b="1" dirty="0">
                <a:latin typeface="Aptos Light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Locks</a:t>
            </a:r>
          </a:p>
          <a:p>
            <a:pPr marL="1371600" lvl="2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000" b="1" dirty="0">
                <a:solidFill>
                  <a:srgbClr val="00809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3 </a:t>
            </a:r>
            <a:r>
              <a:rPr lang="en-US" sz="2000" b="1" dirty="0">
                <a:latin typeface="Aptos Light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Motor Vessels</a:t>
            </a:r>
          </a:p>
          <a:p>
            <a:pPr marL="1828800" lvl="3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atin typeface="Aptos Light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Dredges help maintain the depth of the riverbed</a:t>
            </a:r>
          </a:p>
          <a:p>
            <a:pPr marL="1371600" lvl="2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en-US" sz="2000" b="1" dirty="0">
              <a:latin typeface="Aptos Light" panose="020B000402020202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endParaRPr lang="en-US" sz="2000" b="1" dirty="0">
              <a:latin typeface="Aptos Light" panose="020B000402020202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11" name="Picture 10" descr="A machine pouring sand into a pond&#10;&#10;AI-generated content may be incorrect.">
            <a:extLst>
              <a:ext uri="{FF2B5EF4-FFF2-40B4-BE49-F238E27FC236}">
                <a16:creationId xmlns:a16="http://schemas.microsoft.com/office/drawing/2014/main" id="{3626BDCC-F3F9-5625-02A1-BCE983DC59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600" y="3432642"/>
            <a:ext cx="8331200" cy="46863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7ABDCC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19457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EF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9CC955-DAF5-FB3D-0617-AF68BC670E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C7648F6-07FC-CF38-775F-A561AFD4F48D}"/>
              </a:ext>
            </a:extLst>
          </p:cNvPr>
          <p:cNvSpPr/>
          <p:nvPr/>
        </p:nvSpPr>
        <p:spPr>
          <a:xfrm>
            <a:off x="238992" y="7366957"/>
            <a:ext cx="14077580" cy="2920043"/>
          </a:xfrm>
          <a:custGeom>
            <a:avLst/>
            <a:gdLst/>
            <a:ahLst/>
            <a:cxnLst/>
            <a:rect l="l" t="t" r="r" b="b"/>
            <a:pathLst>
              <a:path w="14077580" h="2920043">
                <a:moveTo>
                  <a:pt x="0" y="0"/>
                </a:moveTo>
                <a:lnTo>
                  <a:pt x="14077580" y="0"/>
                </a:lnTo>
                <a:lnTo>
                  <a:pt x="14077580" y="2920043"/>
                </a:lnTo>
                <a:lnTo>
                  <a:pt x="0" y="29200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371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B8734FB4-CCE0-A1CE-DA62-67742FD99868}"/>
              </a:ext>
            </a:extLst>
          </p:cNvPr>
          <p:cNvSpPr/>
          <p:nvPr/>
        </p:nvSpPr>
        <p:spPr>
          <a:xfrm rot="-10800000">
            <a:off x="3791881" y="126578"/>
            <a:ext cx="14496119" cy="5848024"/>
          </a:xfrm>
          <a:custGeom>
            <a:avLst/>
            <a:gdLst/>
            <a:ahLst/>
            <a:cxnLst/>
            <a:rect l="l" t="t" r="r" b="b"/>
            <a:pathLst>
              <a:path w="14496119" h="5848024">
                <a:moveTo>
                  <a:pt x="0" y="0"/>
                </a:moveTo>
                <a:lnTo>
                  <a:pt x="14496119" y="0"/>
                </a:lnTo>
                <a:lnTo>
                  <a:pt x="14496119" y="5848024"/>
                </a:lnTo>
                <a:lnTo>
                  <a:pt x="0" y="58480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344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78A892FC-1E52-DC2C-A2E0-19C7D4EA10D3}"/>
              </a:ext>
            </a:extLst>
          </p:cNvPr>
          <p:cNvGrpSpPr/>
          <p:nvPr/>
        </p:nvGrpSpPr>
        <p:grpSpPr>
          <a:xfrm>
            <a:off x="0" y="28531"/>
            <a:ext cx="18288001" cy="2447970"/>
            <a:chOff x="0" y="0"/>
            <a:chExt cx="5218206" cy="898687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01678F15-467B-E764-5432-D786026C32DE}"/>
                </a:ext>
              </a:extLst>
            </p:cNvPr>
            <p:cNvSpPr/>
            <p:nvPr/>
          </p:nvSpPr>
          <p:spPr>
            <a:xfrm>
              <a:off x="0" y="0"/>
              <a:ext cx="5218206" cy="898687"/>
            </a:xfrm>
            <a:custGeom>
              <a:avLst/>
              <a:gdLst/>
              <a:ahLst/>
              <a:cxnLst/>
              <a:rect l="l" t="t" r="r" b="b"/>
              <a:pathLst>
                <a:path w="5218206" h="898687">
                  <a:moveTo>
                    <a:pt x="8206" y="0"/>
                  </a:moveTo>
                  <a:lnTo>
                    <a:pt x="5210001" y="0"/>
                  </a:lnTo>
                  <a:cubicBezTo>
                    <a:pt x="5214532" y="0"/>
                    <a:pt x="5218206" y="3674"/>
                    <a:pt x="5218206" y="8206"/>
                  </a:cubicBezTo>
                  <a:lnTo>
                    <a:pt x="5218206" y="890481"/>
                  </a:lnTo>
                  <a:cubicBezTo>
                    <a:pt x="5218206" y="895013"/>
                    <a:pt x="5214532" y="898687"/>
                    <a:pt x="5210001" y="898687"/>
                  </a:cubicBezTo>
                  <a:lnTo>
                    <a:pt x="8206" y="898687"/>
                  </a:lnTo>
                  <a:cubicBezTo>
                    <a:pt x="3674" y="898687"/>
                    <a:pt x="0" y="895013"/>
                    <a:pt x="0" y="890481"/>
                  </a:cubicBezTo>
                  <a:lnTo>
                    <a:pt x="0" y="8206"/>
                  </a:lnTo>
                  <a:cubicBezTo>
                    <a:pt x="0" y="3674"/>
                    <a:pt x="3674" y="0"/>
                    <a:pt x="8206" y="0"/>
                  </a:cubicBezTo>
                  <a:close/>
                </a:path>
              </a:pathLst>
            </a:custGeom>
            <a:solidFill>
              <a:srgbClr val="FFFFFF">
                <a:alpha val="47843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FA887CC0-61BC-4B38-5AF7-9DA8D336D533}"/>
                </a:ext>
              </a:extLst>
            </p:cNvPr>
            <p:cNvSpPr txBox="1"/>
            <p:nvPr/>
          </p:nvSpPr>
          <p:spPr>
            <a:xfrm>
              <a:off x="0" y="-38100"/>
              <a:ext cx="5218206" cy="9367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EC319C21-EBBF-B427-9195-8E87305EEA60}"/>
              </a:ext>
            </a:extLst>
          </p:cNvPr>
          <p:cNvSpPr txBox="1"/>
          <p:nvPr/>
        </p:nvSpPr>
        <p:spPr>
          <a:xfrm>
            <a:off x="228600" y="1176588"/>
            <a:ext cx="13383469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en-US" sz="7200" dirty="0">
                <a:solidFill>
                  <a:srgbClr val="FF7601"/>
                </a:solidFill>
                <a:latin typeface="Bungee"/>
                <a:ea typeface="Bungee"/>
                <a:cs typeface="Bungee"/>
                <a:sym typeface="Bungee"/>
              </a:rPr>
              <a:t>hydropower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990F0AC7-6E29-F60D-2A2D-01D028B6F98A}"/>
              </a:ext>
            </a:extLst>
          </p:cNvPr>
          <p:cNvSpPr txBox="1"/>
          <p:nvPr/>
        </p:nvSpPr>
        <p:spPr>
          <a:xfrm>
            <a:off x="1309718" y="1613605"/>
            <a:ext cx="13383469" cy="1552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087"/>
              </a:lnSpc>
            </a:pPr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9B9B84-4483-08A9-2F79-71F3457DDB05}"/>
              </a:ext>
            </a:extLst>
          </p:cNvPr>
          <p:cNvSpPr txBox="1"/>
          <p:nvPr/>
        </p:nvSpPr>
        <p:spPr>
          <a:xfrm>
            <a:off x="457652" y="2576253"/>
            <a:ext cx="7543800" cy="4633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Light" panose="020B0004020202020204" pitchFamily="34" charset="0"/>
                <a:ea typeface="ＭＳ Ｐゴシック" pitchFamily="34" charset="-128"/>
              </a:rPr>
              <a:t>USACE is 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7601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largest generator of hydropower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Light" panose="020B0004020202020204" pitchFamily="34" charset="0"/>
                <a:ea typeface="ＭＳ Ｐゴシック" pitchFamily="34" charset="-128"/>
              </a:rPr>
              <a:t>in the US</a:t>
            </a:r>
          </a:p>
          <a:p>
            <a:pPr marL="800100" lvl="1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809D"/>
                </a:solidFill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75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809D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 Light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power-producing dams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 Light" panose="020B0004020202020204" pitchFamily="34" charset="0"/>
                <a:ea typeface="ＭＳ Ｐゴシック" pitchFamily="34" charset="-128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Light" panose="020B0004020202020204" pitchFamily="34" charset="0"/>
                <a:ea typeface="ＭＳ Ｐゴシック" pitchFamily="34" charset="-128"/>
              </a:rPr>
              <a:t>housing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809D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356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 Light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individual generating units</a:t>
            </a:r>
          </a:p>
          <a:p>
            <a:pPr marL="800100" lvl="1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7601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25%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Light" panose="020B0004020202020204" pitchFamily="34" charset="0"/>
                <a:ea typeface="ＭＳ Ｐゴシック" pitchFamily="34" charset="-128"/>
              </a:rPr>
              <a:t> of the nation’s hydroelectric power</a:t>
            </a:r>
          </a:p>
          <a:p>
            <a:pPr marL="800100" lvl="1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Light" panose="020B0004020202020204" pitchFamily="34" charset="0"/>
                <a:ea typeface="ＭＳ Ｐゴシック" pitchFamily="34" charset="-128"/>
              </a:rPr>
              <a:t>More than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7601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70 billion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Light" panose="020B0004020202020204" pitchFamily="34" charset="0"/>
                <a:ea typeface="ＭＳ Ｐゴシック" pitchFamily="34" charset="-128"/>
              </a:rPr>
              <a:t> kilowatt hours per year </a:t>
            </a:r>
          </a:p>
          <a:p>
            <a:pPr marL="1257300" lvl="2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400" b="1" dirty="0">
                <a:solidFill>
                  <a:srgbClr val="000000"/>
                </a:solidFill>
                <a:latin typeface="Aptos Light" panose="020B0004020202020204" pitchFamily="34" charset="0"/>
                <a:ea typeface="ＭＳ Ｐゴシック" pitchFamily="34" charset="-128"/>
              </a:rPr>
              <a:t>E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Light" panose="020B0004020202020204" pitchFamily="34" charset="0"/>
                <a:ea typeface="ＭＳ Ｐゴシック" pitchFamily="34" charset="-128"/>
              </a:rPr>
              <a:t>nough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Light" panose="020B0004020202020204" pitchFamily="34" charset="0"/>
                <a:ea typeface="ＭＳ Ｐゴシック" pitchFamily="34" charset="-128"/>
              </a:rPr>
              <a:t> to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Aptos Light" panose="020B0004020202020204" pitchFamily="34" charset="0"/>
                <a:ea typeface="ＭＳ Ｐゴシック" pitchFamily="34" charset="-128"/>
              </a:rPr>
              <a:t>power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809D"/>
                </a:solidFill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10 cities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Light" panose="020B0004020202020204" pitchFamily="34" charset="0"/>
                <a:ea typeface="ＭＳ Ｐゴシック" pitchFamily="34" charset="-128"/>
              </a:rPr>
              <a:t>the size of Seattle!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endParaRPr lang="en-US" sz="2000" b="1" dirty="0">
              <a:latin typeface="Aptos Light" panose="020B000402020202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5B96F62-D0AF-5620-6D18-E092BD6FD2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82570" y="3130942"/>
            <a:ext cx="7629281" cy="551446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7ABDCC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5897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EF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80F898-21F0-67FD-C104-050D70AF27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BBCB8D8-406E-B0A8-3611-AC3C92C4CEA5}"/>
              </a:ext>
            </a:extLst>
          </p:cNvPr>
          <p:cNvSpPr/>
          <p:nvPr/>
        </p:nvSpPr>
        <p:spPr>
          <a:xfrm>
            <a:off x="238992" y="7366957"/>
            <a:ext cx="14077580" cy="2920043"/>
          </a:xfrm>
          <a:custGeom>
            <a:avLst/>
            <a:gdLst/>
            <a:ahLst/>
            <a:cxnLst/>
            <a:rect l="l" t="t" r="r" b="b"/>
            <a:pathLst>
              <a:path w="14077580" h="2920043">
                <a:moveTo>
                  <a:pt x="0" y="0"/>
                </a:moveTo>
                <a:lnTo>
                  <a:pt x="14077580" y="0"/>
                </a:lnTo>
                <a:lnTo>
                  <a:pt x="14077580" y="2920043"/>
                </a:lnTo>
                <a:lnTo>
                  <a:pt x="0" y="29200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371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639A0297-B4E2-9316-65D1-7417B35FEA4B}"/>
              </a:ext>
            </a:extLst>
          </p:cNvPr>
          <p:cNvSpPr/>
          <p:nvPr/>
        </p:nvSpPr>
        <p:spPr>
          <a:xfrm rot="-10800000">
            <a:off x="3791881" y="126578"/>
            <a:ext cx="14496119" cy="5848024"/>
          </a:xfrm>
          <a:custGeom>
            <a:avLst/>
            <a:gdLst/>
            <a:ahLst/>
            <a:cxnLst/>
            <a:rect l="l" t="t" r="r" b="b"/>
            <a:pathLst>
              <a:path w="14496119" h="5848024">
                <a:moveTo>
                  <a:pt x="0" y="0"/>
                </a:moveTo>
                <a:lnTo>
                  <a:pt x="14496119" y="0"/>
                </a:lnTo>
                <a:lnTo>
                  <a:pt x="14496119" y="5848024"/>
                </a:lnTo>
                <a:lnTo>
                  <a:pt x="0" y="58480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344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7ECD8BF6-D07D-9685-7387-360496CAD224}"/>
              </a:ext>
            </a:extLst>
          </p:cNvPr>
          <p:cNvGrpSpPr/>
          <p:nvPr/>
        </p:nvGrpSpPr>
        <p:grpSpPr>
          <a:xfrm>
            <a:off x="0" y="28531"/>
            <a:ext cx="18288001" cy="2447970"/>
            <a:chOff x="0" y="0"/>
            <a:chExt cx="5218206" cy="898687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61C24A65-20FB-FAD1-A8E6-92288579CCAC}"/>
                </a:ext>
              </a:extLst>
            </p:cNvPr>
            <p:cNvSpPr/>
            <p:nvPr/>
          </p:nvSpPr>
          <p:spPr>
            <a:xfrm>
              <a:off x="0" y="0"/>
              <a:ext cx="5218206" cy="898687"/>
            </a:xfrm>
            <a:custGeom>
              <a:avLst/>
              <a:gdLst/>
              <a:ahLst/>
              <a:cxnLst/>
              <a:rect l="l" t="t" r="r" b="b"/>
              <a:pathLst>
                <a:path w="5218206" h="898687">
                  <a:moveTo>
                    <a:pt x="8206" y="0"/>
                  </a:moveTo>
                  <a:lnTo>
                    <a:pt x="5210001" y="0"/>
                  </a:lnTo>
                  <a:cubicBezTo>
                    <a:pt x="5214532" y="0"/>
                    <a:pt x="5218206" y="3674"/>
                    <a:pt x="5218206" y="8206"/>
                  </a:cubicBezTo>
                  <a:lnTo>
                    <a:pt x="5218206" y="890481"/>
                  </a:lnTo>
                  <a:cubicBezTo>
                    <a:pt x="5218206" y="895013"/>
                    <a:pt x="5214532" y="898687"/>
                    <a:pt x="5210001" y="898687"/>
                  </a:cubicBezTo>
                  <a:lnTo>
                    <a:pt x="8206" y="898687"/>
                  </a:lnTo>
                  <a:cubicBezTo>
                    <a:pt x="3674" y="898687"/>
                    <a:pt x="0" y="895013"/>
                    <a:pt x="0" y="890481"/>
                  </a:cubicBezTo>
                  <a:lnTo>
                    <a:pt x="0" y="8206"/>
                  </a:lnTo>
                  <a:cubicBezTo>
                    <a:pt x="0" y="3674"/>
                    <a:pt x="3674" y="0"/>
                    <a:pt x="8206" y="0"/>
                  </a:cubicBezTo>
                  <a:close/>
                </a:path>
              </a:pathLst>
            </a:custGeom>
            <a:solidFill>
              <a:srgbClr val="FFFFFF">
                <a:alpha val="47843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6D0FE059-D312-7B18-518A-CCD43FA29D9C}"/>
                </a:ext>
              </a:extLst>
            </p:cNvPr>
            <p:cNvSpPr txBox="1"/>
            <p:nvPr/>
          </p:nvSpPr>
          <p:spPr>
            <a:xfrm>
              <a:off x="0" y="-38100"/>
              <a:ext cx="5218206" cy="9367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D76278A0-0E3B-598A-5B98-40952A4C6087}"/>
              </a:ext>
            </a:extLst>
          </p:cNvPr>
          <p:cNvSpPr txBox="1"/>
          <p:nvPr/>
        </p:nvSpPr>
        <p:spPr>
          <a:xfrm>
            <a:off x="228600" y="1176588"/>
            <a:ext cx="13383469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en-US" sz="7200" dirty="0">
                <a:solidFill>
                  <a:srgbClr val="FF7601"/>
                </a:solidFill>
                <a:latin typeface="Bungee"/>
                <a:ea typeface="Bungee"/>
                <a:cs typeface="Bungee"/>
                <a:sym typeface="Bungee"/>
              </a:rPr>
              <a:t>hydropower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086A0841-3FFD-6AB6-C9FF-2844EAE7727A}"/>
              </a:ext>
            </a:extLst>
          </p:cNvPr>
          <p:cNvSpPr txBox="1"/>
          <p:nvPr/>
        </p:nvSpPr>
        <p:spPr>
          <a:xfrm>
            <a:off x="1309718" y="1613605"/>
            <a:ext cx="13383469" cy="1552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087"/>
              </a:lnSpc>
            </a:pPr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823CFB-A049-3569-9864-5D7872DCD53C}"/>
              </a:ext>
            </a:extLst>
          </p:cNvPr>
          <p:cNvSpPr txBox="1"/>
          <p:nvPr/>
        </p:nvSpPr>
        <p:spPr>
          <a:xfrm>
            <a:off x="457652" y="2576253"/>
            <a:ext cx="7543800" cy="5126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b="1" dirty="0">
                <a:latin typeface="Aptos Light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Melvin Price is </a:t>
            </a:r>
            <a:r>
              <a:rPr lang="en-US" sz="2000" b="1" dirty="0">
                <a:solidFill>
                  <a:srgbClr val="FF760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not</a:t>
            </a:r>
            <a:r>
              <a:rPr lang="en-US" sz="2000" b="1" dirty="0">
                <a:latin typeface="Aptos Light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a hydropower dam (not enough elevation change)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00809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8 non-federal plants</a:t>
            </a:r>
            <a:r>
              <a:rPr lang="en-US" sz="2000" b="1" dirty="0">
                <a:latin typeface="Aptos Light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(private or municipal) on the Mississippi River use USACE dams to generate power</a:t>
            </a:r>
          </a:p>
          <a:p>
            <a:pPr marL="914400" lvl="1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000" b="1" dirty="0">
                <a:solidFill>
                  <a:srgbClr val="FF760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4 USACE-owned plants </a:t>
            </a:r>
            <a:r>
              <a:rPr lang="en-US" sz="2000" b="1" dirty="0">
                <a:latin typeface="Aptos Light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at reservoirs within the Mississippi Valley Division </a:t>
            </a: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atin typeface="Aptos Light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Clarence Cannon, MO</a:t>
            </a: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atin typeface="Aptos Light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Narrows, AR</a:t>
            </a: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atin typeface="Aptos Light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Blakely Mountain, AR</a:t>
            </a: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atin typeface="Aptos Light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DeGray, AR</a:t>
            </a:r>
          </a:p>
          <a:p>
            <a:pPr lvl="1">
              <a:lnSpc>
                <a:spcPct val="150000"/>
              </a:lnSpc>
            </a:pPr>
            <a:endParaRPr lang="en-US" sz="2000" b="1" dirty="0">
              <a:latin typeface="Aptos Light" panose="020B000402020202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4C69541-74C9-96C2-0564-ED8224B3BC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3518" y="2574548"/>
            <a:ext cx="7998645" cy="6187976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7ABDCC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0711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EF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FECEF5-716E-91E1-19D4-4F90139D2B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34EFA86-7F11-47C1-A42F-720962236BD6}"/>
              </a:ext>
            </a:extLst>
          </p:cNvPr>
          <p:cNvSpPr/>
          <p:nvPr/>
        </p:nvSpPr>
        <p:spPr>
          <a:xfrm>
            <a:off x="238992" y="7366957"/>
            <a:ext cx="14077580" cy="2920043"/>
          </a:xfrm>
          <a:custGeom>
            <a:avLst/>
            <a:gdLst/>
            <a:ahLst/>
            <a:cxnLst/>
            <a:rect l="l" t="t" r="r" b="b"/>
            <a:pathLst>
              <a:path w="14077580" h="2920043">
                <a:moveTo>
                  <a:pt x="0" y="0"/>
                </a:moveTo>
                <a:lnTo>
                  <a:pt x="14077580" y="0"/>
                </a:lnTo>
                <a:lnTo>
                  <a:pt x="14077580" y="2920043"/>
                </a:lnTo>
                <a:lnTo>
                  <a:pt x="0" y="29200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371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AEAA843E-1AD9-0A55-A052-E042C8BBAD6C}"/>
              </a:ext>
            </a:extLst>
          </p:cNvPr>
          <p:cNvSpPr/>
          <p:nvPr/>
        </p:nvSpPr>
        <p:spPr>
          <a:xfrm rot="-10800000">
            <a:off x="3791881" y="126578"/>
            <a:ext cx="14496119" cy="5848024"/>
          </a:xfrm>
          <a:custGeom>
            <a:avLst/>
            <a:gdLst/>
            <a:ahLst/>
            <a:cxnLst/>
            <a:rect l="l" t="t" r="r" b="b"/>
            <a:pathLst>
              <a:path w="14496119" h="5848024">
                <a:moveTo>
                  <a:pt x="0" y="0"/>
                </a:moveTo>
                <a:lnTo>
                  <a:pt x="14496119" y="0"/>
                </a:lnTo>
                <a:lnTo>
                  <a:pt x="14496119" y="5848024"/>
                </a:lnTo>
                <a:lnTo>
                  <a:pt x="0" y="58480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344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106686DA-3CC4-4D73-4AB9-606FB64BB5A8}"/>
              </a:ext>
            </a:extLst>
          </p:cNvPr>
          <p:cNvGrpSpPr/>
          <p:nvPr/>
        </p:nvGrpSpPr>
        <p:grpSpPr>
          <a:xfrm>
            <a:off x="0" y="28531"/>
            <a:ext cx="18288001" cy="2335402"/>
            <a:chOff x="0" y="0"/>
            <a:chExt cx="5218206" cy="898687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9848939B-FF36-D1CE-7BFE-97095D13F2C6}"/>
                </a:ext>
              </a:extLst>
            </p:cNvPr>
            <p:cNvSpPr/>
            <p:nvPr/>
          </p:nvSpPr>
          <p:spPr>
            <a:xfrm>
              <a:off x="0" y="0"/>
              <a:ext cx="5218206" cy="898687"/>
            </a:xfrm>
            <a:custGeom>
              <a:avLst/>
              <a:gdLst/>
              <a:ahLst/>
              <a:cxnLst/>
              <a:rect l="l" t="t" r="r" b="b"/>
              <a:pathLst>
                <a:path w="5218206" h="898687">
                  <a:moveTo>
                    <a:pt x="8206" y="0"/>
                  </a:moveTo>
                  <a:lnTo>
                    <a:pt x="5210001" y="0"/>
                  </a:lnTo>
                  <a:cubicBezTo>
                    <a:pt x="5214532" y="0"/>
                    <a:pt x="5218206" y="3674"/>
                    <a:pt x="5218206" y="8206"/>
                  </a:cubicBezTo>
                  <a:lnTo>
                    <a:pt x="5218206" y="890481"/>
                  </a:lnTo>
                  <a:cubicBezTo>
                    <a:pt x="5218206" y="895013"/>
                    <a:pt x="5214532" y="898687"/>
                    <a:pt x="5210001" y="898687"/>
                  </a:cubicBezTo>
                  <a:lnTo>
                    <a:pt x="8206" y="898687"/>
                  </a:lnTo>
                  <a:cubicBezTo>
                    <a:pt x="3674" y="898687"/>
                    <a:pt x="0" y="895013"/>
                    <a:pt x="0" y="890481"/>
                  </a:cubicBezTo>
                  <a:lnTo>
                    <a:pt x="0" y="8206"/>
                  </a:lnTo>
                  <a:cubicBezTo>
                    <a:pt x="0" y="3674"/>
                    <a:pt x="3674" y="0"/>
                    <a:pt x="8206" y="0"/>
                  </a:cubicBezTo>
                  <a:close/>
                </a:path>
              </a:pathLst>
            </a:custGeom>
            <a:solidFill>
              <a:srgbClr val="FFFFFF">
                <a:alpha val="47843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F6700394-15CF-837E-412B-C6EF4080233D}"/>
                </a:ext>
              </a:extLst>
            </p:cNvPr>
            <p:cNvSpPr txBox="1"/>
            <p:nvPr/>
          </p:nvSpPr>
          <p:spPr>
            <a:xfrm>
              <a:off x="0" y="-38100"/>
              <a:ext cx="5218206" cy="9367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6CD159C1-9FE6-65D7-3628-012AEA167428}"/>
              </a:ext>
            </a:extLst>
          </p:cNvPr>
          <p:cNvSpPr txBox="1"/>
          <p:nvPr/>
        </p:nvSpPr>
        <p:spPr>
          <a:xfrm>
            <a:off x="238992" y="477441"/>
            <a:ext cx="13383469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en-US" sz="6000" dirty="0">
                <a:solidFill>
                  <a:srgbClr val="FF7601"/>
                </a:solidFill>
                <a:latin typeface="Bungee"/>
                <a:ea typeface="Bungee"/>
                <a:cs typeface="Bungee"/>
                <a:sym typeface="Bungee"/>
              </a:rPr>
              <a:t>How hydropower</a:t>
            </a:r>
          </a:p>
          <a:p>
            <a:pPr algn="l"/>
            <a:r>
              <a:rPr lang="en-US" sz="6000" dirty="0">
                <a:solidFill>
                  <a:srgbClr val="FF7601"/>
                </a:solidFill>
                <a:latin typeface="Bungee"/>
                <a:ea typeface="Bungee"/>
                <a:cs typeface="Bungee"/>
                <a:sym typeface="Bungee"/>
              </a:rPr>
              <a:t> works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3927037D-9BDA-3266-4B98-5BC981FB7B87}"/>
              </a:ext>
            </a:extLst>
          </p:cNvPr>
          <p:cNvSpPr txBox="1"/>
          <p:nvPr/>
        </p:nvSpPr>
        <p:spPr>
          <a:xfrm>
            <a:off x="1309718" y="1613605"/>
            <a:ext cx="13383469" cy="1552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087"/>
              </a:lnSpc>
            </a:pPr>
            <a:endParaRPr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0CDF04C-2203-3BB9-BAF5-617A9F2CE806}"/>
              </a:ext>
            </a:extLst>
          </p:cNvPr>
          <p:cNvGrpSpPr/>
          <p:nvPr/>
        </p:nvGrpSpPr>
        <p:grpSpPr>
          <a:xfrm>
            <a:off x="2590800" y="2692210"/>
            <a:ext cx="11651773" cy="6462284"/>
            <a:chOff x="3076534" y="2628900"/>
            <a:chExt cx="11651773" cy="6462284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65EEB002-7765-2A0D-D025-00C9D5E90C78}"/>
                </a:ext>
              </a:extLst>
            </p:cNvPr>
            <p:cNvGrpSpPr/>
            <p:nvPr/>
          </p:nvGrpSpPr>
          <p:grpSpPr>
            <a:xfrm>
              <a:off x="3076534" y="2628900"/>
              <a:ext cx="11651773" cy="6462284"/>
              <a:chOff x="2819400" y="2476332"/>
              <a:chExt cx="11651773" cy="6462284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0C3BBC33-2B20-0C6F-DBCC-2FCD14FA21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28067" y="2476332"/>
                <a:ext cx="11488505" cy="6462284"/>
              </a:xfrm>
              <a:prstGeom prst="rect">
                <a:avLst/>
              </a:prstGeom>
              <a:solidFill>
                <a:srgbClr val="000000">
                  <a:shade val="95000"/>
                </a:srgbClr>
              </a:solidFill>
              <a:ln w="444500" cap="sq">
                <a:solidFill>
                  <a:srgbClr val="7ABDCC"/>
                </a:solidFill>
                <a:miter lim="800000"/>
              </a:ln>
              <a:effectLst>
                <a:outerShdw blurRad="254000" dist="190500" dir="2700000" sy="90000" algn="bl" rotWithShape="0">
                  <a:srgbClr val="000000">
                    <a:alpha val="40000"/>
                  </a:srgbClr>
                </a:outerShdw>
              </a:effectLst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DAA1310-ED30-8487-6C6B-165FD93CF561}"/>
                  </a:ext>
                </a:extLst>
              </p:cNvPr>
              <p:cNvSpPr/>
              <p:nvPr/>
            </p:nvSpPr>
            <p:spPr>
              <a:xfrm>
                <a:off x="2819400" y="6072650"/>
                <a:ext cx="2704418" cy="2865966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95A3648D-BFE0-48A0-C17C-759B36828524}"/>
                  </a:ext>
                </a:extLst>
              </p:cNvPr>
              <p:cNvSpPr/>
              <p:nvPr/>
            </p:nvSpPr>
            <p:spPr>
              <a:xfrm>
                <a:off x="9067800" y="7581900"/>
                <a:ext cx="5248772" cy="1356716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5D16DDB5-3995-1BCB-8926-DEECB6FD18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29800" y="5460276"/>
                <a:ext cx="402550" cy="339256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D7B63042-1B0D-F9FA-47F5-578F1C5840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031075" y="5098723"/>
                <a:ext cx="402371" cy="335309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3A83BAF2-8962-6D41-1F69-64D4130912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628613" y="5143500"/>
                <a:ext cx="402371" cy="335309"/>
              </a:xfrm>
              <a:prstGeom prst="rect">
                <a:avLst/>
              </a:prstGeom>
            </p:spPr>
          </p:pic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CB1A52CF-0B83-9DD8-B0F9-37B3607B0402}"/>
                  </a:ext>
                </a:extLst>
              </p:cNvPr>
              <p:cNvSpPr/>
              <p:nvPr/>
            </p:nvSpPr>
            <p:spPr>
              <a:xfrm>
                <a:off x="11504172" y="2476332"/>
                <a:ext cx="2812400" cy="2819568"/>
              </a:xfrm>
              <a:prstGeom prst="rect">
                <a:avLst/>
              </a:prstGeom>
              <a:solidFill>
                <a:srgbClr val="FF99CC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DFAFC74-1EE3-2EFF-0485-D40889C1ABF8}"/>
                  </a:ext>
                </a:extLst>
              </p:cNvPr>
              <p:cNvSpPr txBox="1"/>
              <p:nvPr/>
            </p:nvSpPr>
            <p:spPr>
              <a:xfrm>
                <a:off x="2895600" y="6209361"/>
                <a:ext cx="243840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Bungee" panose="020B0604020202020204" charset="0"/>
                  </a:rPr>
                  <a:t>Potential Energy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A449704-132D-6D01-FE26-41A3487F7812}"/>
                  </a:ext>
                </a:extLst>
              </p:cNvPr>
              <p:cNvSpPr txBox="1"/>
              <p:nvPr/>
            </p:nvSpPr>
            <p:spPr>
              <a:xfrm>
                <a:off x="9372600" y="7838759"/>
                <a:ext cx="269441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Bungee" panose="020B0604020202020204" charset="0"/>
                  </a:rPr>
                  <a:t>Kinetic Energy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50EE233-5396-F4A1-86F8-9D5B53447640}"/>
                  </a:ext>
                </a:extLst>
              </p:cNvPr>
              <p:cNvSpPr txBox="1"/>
              <p:nvPr/>
            </p:nvSpPr>
            <p:spPr>
              <a:xfrm>
                <a:off x="11538218" y="2754978"/>
                <a:ext cx="293295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Bungee" panose="020B0604020202020204" charset="0"/>
                  </a:rPr>
                  <a:t>Electricity</a:t>
                </a:r>
              </a:p>
            </p:txBody>
          </p:sp>
        </p:grpSp>
        <p:sp>
          <p:nvSpPr>
            <p:cNvPr id="34" name="Arrow: Right 33">
              <a:extLst>
                <a:ext uri="{FF2B5EF4-FFF2-40B4-BE49-F238E27FC236}">
                  <a16:creationId xmlns:a16="http://schemas.microsoft.com/office/drawing/2014/main" id="{3E80B8E7-9AB9-915C-0C95-1AA2BEBAB6F8}"/>
                </a:ext>
              </a:extLst>
            </p:cNvPr>
            <p:cNvSpPr/>
            <p:nvPr/>
          </p:nvSpPr>
          <p:spPr>
            <a:xfrm>
              <a:off x="6172200" y="4991100"/>
              <a:ext cx="228600" cy="152400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4D87CBD3-B0DB-7563-183F-703EEC447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575061">
              <a:off x="6657485" y="5180124"/>
              <a:ext cx="256054" cy="213378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162C8B24-C934-48C4-E503-37D46967548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217164">
              <a:off x="7148019" y="5457744"/>
              <a:ext cx="256054" cy="213378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4933E844-2CFF-D621-32CD-BF596B102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267801">
              <a:off x="7559441" y="5753353"/>
              <a:ext cx="256054" cy="213378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DE4FA260-8E8B-9FEB-9951-DF9DD927E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169451">
              <a:off x="7968358" y="6064451"/>
              <a:ext cx="256054" cy="213378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CB969483-14F4-32EA-8851-6221D9D09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355941">
              <a:off x="8377369" y="6382407"/>
              <a:ext cx="256054" cy="213378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BDA6024F-6050-3F10-BF89-DA82DF162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759699" y="6652728"/>
              <a:ext cx="341406" cy="335309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52C47D77-000A-EEB7-9B1D-CF1A98933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097004" y="6899164"/>
              <a:ext cx="341406" cy="335309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B93A5F71-DC1F-FAFA-B5EA-99C83A261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9201724">
              <a:off x="9524314" y="6995944"/>
              <a:ext cx="341406" cy="335309"/>
            </a:xfrm>
            <a:prstGeom prst="rect">
              <a:avLst/>
            </a:prstGeom>
          </p:spPr>
        </p:pic>
        <p:sp>
          <p:nvSpPr>
            <p:cNvPr id="46" name="Arrow: Up 45">
              <a:extLst>
                <a:ext uri="{FF2B5EF4-FFF2-40B4-BE49-F238E27FC236}">
                  <a16:creationId xmlns:a16="http://schemas.microsoft.com/office/drawing/2014/main" id="{0E642918-9664-2B68-4C86-A57CBE111342}"/>
                </a:ext>
              </a:extLst>
            </p:cNvPr>
            <p:cNvSpPr/>
            <p:nvPr/>
          </p:nvSpPr>
          <p:spPr>
            <a:xfrm>
              <a:off x="10165071" y="6737484"/>
              <a:ext cx="198129" cy="307094"/>
            </a:xfrm>
            <a:prstGeom prst="up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Arrow: Left 46">
              <a:extLst>
                <a:ext uri="{FF2B5EF4-FFF2-40B4-BE49-F238E27FC236}">
                  <a16:creationId xmlns:a16="http://schemas.microsoft.com/office/drawing/2014/main" id="{659584CE-2F88-1ADA-BAEF-CB382242BD77}"/>
                </a:ext>
              </a:extLst>
            </p:cNvPr>
            <p:cNvSpPr/>
            <p:nvPr/>
          </p:nvSpPr>
          <p:spPr>
            <a:xfrm>
              <a:off x="9602412" y="6450512"/>
              <a:ext cx="282748" cy="202216"/>
            </a:xfrm>
            <a:prstGeom prst="leftArrow">
              <a:avLst/>
            </a:prstGeom>
            <a:solidFill>
              <a:srgbClr val="FF99C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Arrow: Right 49">
              <a:extLst>
                <a:ext uri="{FF2B5EF4-FFF2-40B4-BE49-F238E27FC236}">
                  <a16:creationId xmlns:a16="http://schemas.microsoft.com/office/drawing/2014/main" id="{F3C83734-3763-2865-FB77-1D869A49EC78}"/>
                </a:ext>
              </a:extLst>
            </p:cNvPr>
            <p:cNvSpPr/>
            <p:nvPr/>
          </p:nvSpPr>
          <p:spPr>
            <a:xfrm>
              <a:off x="10013073" y="7062378"/>
              <a:ext cx="245255" cy="167655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Arrow: Up 51">
              <a:extLst>
                <a:ext uri="{FF2B5EF4-FFF2-40B4-BE49-F238E27FC236}">
                  <a16:creationId xmlns:a16="http://schemas.microsoft.com/office/drawing/2014/main" id="{D17807FC-44C9-16EB-35C6-BD7B1FBD06C1}"/>
                </a:ext>
              </a:extLst>
            </p:cNvPr>
            <p:cNvSpPr/>
            <p:nvPr/>
          </p:nvSpPr>
          <p:spPr>
            <a:xfrm>
              <a:off x="9572833" y="5972537"/>
              <a:ext cx="166434" cy="360281"/>
            </a:xfrm>
            <a:prstGeom prst="upArrow">
              <a:avLst/>
            </a:prstGeom>
            <a:solidFill>
              <a:srgbClr val="FF99C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A6E8C76B-A53B-A9A5-0CD7-63707E93B26A}"/>
              </a:ext>
            </a:extLst>
          </p:cNvPr>
          <p:cNvPicPr>
            <a:picLocks noChangeAspect="1"/>
          </p:cNvPicPr>
          <p:nvPr/>
        </p:nvPicPr>
        <p:blipFill>
          <a:blip r:embed="rId11">
            <a:biLevel thresh="25000"/>
          </a:blip>
          <a:stretch>
            <a:fillRect/>
          </a:stretch>
        </p:blipFill>
        <p:spPr>
          <a:xfrm rot="10186966">
            <a:off x="4748636" y="6479358"/>
            <a:ext cx="4258238" cy="323572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7E09E60-5E75-F0A1-CA4D-B80DB34F1DB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5184019">
            <a:off x="11057552" y="5237241"/>
            <a:ext cx="3542083" cy="268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761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761</TotalTime>
  <Words>787</Words>
  <Application>Microsoft Office PowerPoint</Application>
  <PresentationFormat>Custom</PresentationFormat>
  <Paragraphs>104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Abadi Extra Light</vt:lpstr>
      <vt:lpstr>Calibri</vt:lpstr>
      <vt:lpstr>Courier New</vt:lpstr>
      <vt:lpstr>Aptos</vt:lpstr>
      <vt:lpstr>Bungee</vt:lpstr>
      <vt:lpstr>Wingdings</vt:lpstr>
      <vt:lpstr>ADLaM Display</vt:lpstr>
      <vt:lpstr>Canva Sans</vt:lpstr>
      <vt:lpstr>Aptos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River Navigation</dc:title>
  <cp:lastModifiedBy>Ratcliff, Elise M CIV MVS</cp:lastModifiedBy>
  <cp:revision>7</cp:revision>
  <dcterms:created xsi:type="dcterms:W3CDTF">2006-08-16T00:00:00Z</dcterms:created>
  <dcterms:modified xsi:type="dcterms:W3CDTF">2025-08-02T22:49:38Z</dcterms:modified>
  <dc:identifier>DAGu1-vGSIs</dc:identifier>
</cp:coreProperties>
</file>