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ormorant Garamond" panose="020B0604020202020204" charset="0"/>
      <p:regular r:id="rId16"/>
    </p:embeddedFont>
    <p:embeddedFont>
      <p:font typeface="Cormorant Garamond Bold" panose="020B0604020202020204" charset="0"/>
      <p:regular r:id="rId17"/>
    </p:embeddedFont>
    <p:embeddedFont>
      <p:font typeface="Lucky Bones" panose="020B0604020202020204" charset="0"/>
      <p:regular r:id="rId18"/>
    </p:embeddedFont>
    <p:embeddedFont>
      <p:font typeface="True Typewriter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99" d="100"/>
          <a:sy n="99" d="100"/>
        </p:scale>
        <p:origin x="2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.svg"/><Relationship Id="rId5" Type="http://schemas.openxmlformats.org/officeDocument/2006/relationships/image" Target="../media/image6.sv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.svg"/><Relationship Id="rId5" Type="http://schemas.openxmlformats.org/officeDocument/2006/relationships/image" Target="../media/image6.sv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56686" y="848823"/>
            <a:ext cx="4769811" cy="1916597"/>
          </a:xfrm>
          <a:custGeom>
            <a:avLst/>
            <a:gdLst/>
            <a:ahLst/>
            <a:cxnLst/>
            <a:rect l="l" t="t" r="r" b="b"/>
            <a:pathLst>
              <a:path w="4769811" h="1916597">
                <a:moveTo>
                  <a:pt x="0" y="0"/>
                </a:moveTo>
                <a:lnTo>
                  <a:pt x="4769811" y="0"/>
                </a:lnTo>
                <a:lnTo>
                  <a:pt x="4769811" y="1916597"/>
                </a:lnTo>
                <a:lnTo>
                  <a:pt x="0" y="1916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859824" y="5341571"/>
            <a:ext cx="3399476" cy="1365971"/>
          </a:xfrm>
          <a:custGeom>
            <a:avLst/>
            <a:gdLst/>
            <a:ahLst/>
            <a:cxnLst/>
            <a:rect l="l" t="t" r="r" b="b"/>
            <a:pathLst>
              <a:path w="3399476" h="1365971">
                <a:moveTo>
                  <a:pt x="0" y="0"/>
                </a:moveTo>
                <a:lnTo>
                  <a:pt x="3399476" y="0"/>
                </a:lnTo>
                <a:lnTo>
                  <a:pt x="3399476" y="1365971"/>
                </a:lnTo>
                <a:lnTo>
                  <a:pt x="0" y="13659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212840" y="1872077"/>
            <a:ext cx="5058366" cy="6802204"/>
          </a:xfrm>
          <a:custGeom>
            <a:avLst/>
            <a:gdLst/>
            <a:ahLst/>
            <a:cxnLst/>
            <a:rect l="l" t="t" r="r" b="b"/>
            <a:pathLst>
              <a:path w="5058366" h="6802204">
                <a:moveTo>
                  <a:pt x="0" y="0"/>
                </a:moveTo>
                <a:lnTo>
                  <a:pt x="5058366" y="0"/>
                </a:lnTo>
                <a:lnTo>
                  <a:pt x="5058366" y="6802204"/>
                </a:lnTo>
                <a:lnTo>
                  <a:pt x="0" y="6802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61834" y="6437105"/>
            <a:ext cx="6464052" cy="1551373"/>
          </a:xfrm>
          <a:custGeom>
            <a:avLst/>
            <a:gdLst/>
            <a:ahLst/>
            <a:cxnLst/>
            <a:rect l="l" t="t" r="r" b="b"/>
            <a:pathLst>
              <a:path w="6464052" h="1551373">
                <a:moveTo>
                  <a:pt x="0" y="0"/>
                </a:moveTo>
                <a:lnTo>
                  <a:pt x="6464052" y="0"/>
                </a:lnTo>
                <a:lnTo>
                  <a:pt x="6464052" y="1551373"/>
                </a:lnTo>
                <a:lnTo>
                  <a:pt x="0" y="15513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787737" y="6544678"/>
            <a:ext cx="8435716" cy="2024572"/>
          </a:xfrm>
          <a:custGeom>
            <a:avLst/>
            <a:gdLst/>
            <a:ahLst/>
            <a:cxnLst/>
            <a:rect l="l" t="t" r="r" b="b"/>
            <a:pathLst>
              <a:path w="8435716" h="2024572">
                <a:moveTo>
                  <a:pt x="0" y="0"/>
                </a:moveTo>
                <a:lnTo>
                  <a:pt x="8435715" y="0"/>
                </a:lnTo>
                <a:lnTo>
                  <a:pt x="8435715" y="2024572"/>
                </a:lnTo>
                <a:lnTo>
                  <a:pt x="0" y="20245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439509" y="6544678"/>
            <a:ext cx="11546663" cy="4261768"/>
          </a:xfrm>
          <a:custGeom>
            <a:avLst/>
            <a:gdLst/>
            <a:ahLst/>
            <a:cxnLst/>
            <a:rect l="l" t="t" r="r" b="b"/>
            <a:pathLst>
              <a:path w="11546663" h="4261768">
                <a:moveTo>
                  <a:pt x="0" y="0"/>
                </a:moveTo>
                <a:lnTo>
                  <a:pt x="11546662" y="0"/>
                </a:lnTo>
                <a:lnTo>
                  <a:pt x="11546662" y="4261769"/>
                </a:lnTo>
                <a:lnTo>
                  <a:pt x="0" y="42617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875188" y="7023082"/>
            <a:ext cx="3357835" cy="1239346"/>
          </a:xfrm>
          <a:custGeom>
            <a:avLst/>
            <a:gdLst/>
            <a:ahLst/>
            <a:cxnLst/>
            <a:rect l="l" t="t" r="r" b="b"/>
            <a:pathLst>
              <a:path w="3357835" h="1239346">
                <a:moveTo>
                  <a:pt x="0" y="0"/>
                </a:moveTo>
                <a:lnTo>
                  <a:pt x="3357834" y="0"/>
                </a:lnTo>
                <a:lnTo>
                  <a:pt x="3357834" y="1239346"/>
                </a:lnTo>
                <a:lnTo>
                  <a:pt x="0" y="12393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3438905" y="7432734"/>
            <a:ext cx="5705095" cy="4114800"/>
          </a:xfrm>
          <a:custGeom>
            <a:avLst/>
            <a:gdLst/>
            <a:ahLst/>
            <a:cxnLst/>
            <a:rect l="l" t="t" r="r" b="b"/>
            <a:pathLst>
              <a:path w="5705095" h="4114800">
                <a:moveTo>
                  <a:pt x="5705095" y="0"/>
                </a:moveTo>
                <a:lnTo>
                  <a:pt x="0" y="0"/>
                </a:lnTo>
                <a:lnTo>
                  <a:pt x="0" y="4114800"/>
                </a:lnTo>
                <a:lnTo>
                  <a:pt x="5705095" y="4114800"/>
                </a:lnTo>
                <a:lnTo>
                  <a:pt x="570509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5309392" y="7966622"/>
            <a:ext cx="3834608" cy="1415319"/>
          </a:xfrm>
          <a:custGeom>
            <a:avLst/>
            <a:gdLst/>
            <a:ahLst/>
            <a:cxnLst/>
            <a:rect l="l" t="t" r="r" b="b"/>
            <a:pathLst>
              <a:path w="3834608" h="1415319">
                <a:moveTo>
                  <a:pt x="3834608" y="0"/>
                </a:moveTo>
                <a:lnTo>
                  <a:pt x="0" y="0"/>
                </a:lnTo>
                <a:lnTo>
                  <a:pt x="0" y="1415319"/>
                </a:lnTo>
                <a:lnTo>
                  <a:pt x="3834608" y="1415319"/>
                </a:lnTo>
                <a:lnTo>
                  <a:pt x="383460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659252" y="8871681"/>
            <a:ext cx="3834608" cy="1415319"/>
          </a:xfrm>
          <a:custGeom>
            <a:avLst/>
            <a:gdLst/>
            <a:ahLst/>
            <a:cxnLst/>
            <a:rect l="l" t="t" r="r" b="b"/>
            <a:pathLst>
              <a:path w="3834608" h="1415319">
                <a:moveTo>
                  <a:pt x="3834608" y="0"/>
                </a:moveTo>
                <a:lnTo>
                  <a:pt x="0" y="0"/>
                </a:lnTo>
                <a:lnTo>
                  <a:pt x="0" y="1415319"/>
                </a:lnTo>
                <a:lnTo>
                  <a:pt x="3834608" y="1415319"/>
                </a:lnTo>
                <a:lnTo>
                  <a:pt x="383460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834408" y="1248873"/>
            <a:ext cx="12797229" cy="1309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24"/>
              </a:lnSpc>
            </a:pPr>
            <a:r>
              <a:rPr lang="en-US" sz="11530" dirty="0">
                <a:solidFill>
                  <a:srgbClr val="50692D"/>
                </a:solidFill>
                <a:latin typeface="Lucky Bones"/>
                <a:ea typeface="Lucky Bones"/>
                <a:cs typeface="Lucky Bones"/>
                <a:sym typeface="Lucky Bones"/>
              </a:rPr>
              <a:t>Environmental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34408" y="2687411"/>
            <a:ext cx="9441443" cy="1310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79"/>
              </a:lnSpc>
            </a:pPr>
            <a:r>
              <a:rPr lang="en-US" sz="10643" dirty="0">
                <a:solidFill>
                  <a:srgbClr val="9BA66B"/>
                </a:solidFill>
                <a:latin typeface="Lucky Bones"/>
                <a:ea typeface="Lucky Bones"/>
                <a:cs typeface="Lucky Bones"/>
                <a:sym typeface="Lucky Bones"/>
              </a:rPr>
              <a:t>Stewardship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4408" y="4340059"/>
            <a:ext cx="9441443" cy="933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2"/>
              </a:lnSpc>
            </a:pPr>
            <a:r>
              <a:rPr lang="en-US" sz="3991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ELISE RATCLIFF</a:t>
            </a:r>
          </a:p>
          <a:p>
            <a:pPr algn="l">
              <a:lnSpc>
                <a:spcPts val="3592"/>
              </a:lnSpc>
            </a:pPr>
            <a:r>
              <a:rPr lang="en-US" sz="3991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NATURAL RESOURCE SPECIALIST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0419" y="1165004"/>
            <a:ext cx="10584350" cy="945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39"/>
              </a:lnSpc>
            </a:pPr>
            <a:r>
              <a:rPr lang="en-US" sz="8299">
                <a:solidFill>
                  <a:srgbClr val="50692D"/>
                </a:solidFill>
                <a:latin typeface="Lucky Bones"/>
                <a:ea typeface="Lucky Bones"/>
                <a:cs typeface="Lucky Bones"/>
                <a:sym typeface="Lucky Bones"/>
              </a:rPr>
              <a:t>Activity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60419" y="2919498"/>
            <a:ext cx="10683040" cy="4082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5400"/>
              </a:lnSpc>
              <a:buFont typeface="Arial"/>
              <a:buChar char="•"/>
            </a:pPr>
            <a:r>
              <a:rPr lang="en-US" sz="36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Macro identification charts</a:t>
            </a:r>
          </a:p>
          <a:p>
            <a:pPr marL="777240" lvl="1" indent="-388620" algn="l">
              <a:lnSpc>
                <a:spcPts val="5400"/>
              </a:lnSpc>
              <a:buFont typeface="Arial"/>
              <a:buChar char="•"/>
            </a:pPr>
            <a:r>
              <a:rPr lang="en-US" sz="36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Water quality worksheet</a:t>
            </a:r>
          </a:p>
          <a:p>
            <a:pPr marL="777240" lvl="1" indent="-388620" algn="l">
              <a:lnSpc>
                <a:spcPts val="5400"/>
              </a:lnSpc>
              <a:buFont typeface="Arial"/>
              <a:buChar char="•"/>
            </a:pPr>
            <a:r>
              <a:rPr lang="en-US" sz="36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Bowls or buckets - one per group</a:t>
            </a:r>
          </a:p>
          <a:p>
            <a:pPr marL="777240" lvl="1" indent="-388620" algn="l">
              <a:lnSpc>
                <a:spcPts val="5400"/>
              </a:lnSpc>
              <a:buFont typeface="Arial"/>
              <a:buChar char="•"/>
            </a:pPr>
            <a:r>
              <a:rPr lang="en-US" sz="36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Macro invertebrate cut-outs</a:t>
            </a:r>
          </a:p>
          <a:p>
            <a:pPr marL="777240" lvl="1" indent="-388620" algn="l">
              <a:lnSpc>
                <a:spcPts val="5400"/>
              </a:lnSpc>
              <a:buFont typeface="Arial"/>
              <a:buChar char="•"/>
            </a:pPr>
            <a:r>
              <a:rPr lang="en-US" sz="36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Pollution cut-outs</a:t>
            </a:r>
          </a:p>
          <a:p>
            <a:pPr marL="777240" lvl="1" indent="-388620" algn="l">
              <a:lnSpc>
                <a:spcPts val="5400"/>
              </a:lnSpc>
              <a:buFont typeface="Arial"/>
              <a:buChar char="•"/>
            </a:pPr>
            <a:r>
              <a:rPr lang="en-US" sz="36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Paper and pencil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60419" y="2139944"/>
            <a:ext cx="10584350" cy="644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0"/>
              </a:lnSpc>
            </a:pPr>
            <a:r>
              <a:rPr lang="en-US" sz="5000">
                <a:solidFill>
                  <a:srgbClr val="50692D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You will need: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33479D-0BA2-BC62-F2A5-2BC2378FF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2813898"/>
            <a:ext cx="8610600" cy="48483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0419" y="1165004"/>
            <a:ext cx="10584350" cy="945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39"/>
              </a:lnSpc>
            </a:pPr>
            <a:r>
              <a:rPr lang="en-US" sz="8299">
                <a:solidFill>
                  <a:srgbClr val="50692D"/>
                </a:solidFill>
                <a:latin typeface="Lucky Bones"/>
                <a:ea typeface="Lucky Bones"/>
                <a:cs typeface="Lucky Bones"/>
                <a:sym typeface="Lucky Bones"/>
              </a:rPr>
              <a:t>Activity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60418" y="2803353"/>
            <a:ext cx="16484581" cy="64545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49"/>
              </a:lnSpc>
            </a:pPr>
            <a:r>
              <a:rPr lang="en-US" sz="3099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1.Divide into groups. Each group gets: </a:t>
            </a:r>
          </a:p>
          <a:p>
            <a:pPr marL="1338579" lvl="2" indent="-446193" algn="l">
              <a:lnSpc>
                <a:spcPts val="4649"/>
              </a:lnSpc>
              <a:buFont typeface="Arial"/>
              <a:buChar char="⚬"/>
            </a:pPr>
            <a:r>
              <a:rPr lang="en-US" sz="3099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One bucket/bowl with a label and description of the habitat</a:t>
            </a:r>
          </a:p>
          <a:p>
            <a:pPr marL="2007868" lvl="3" indent="-501967" algn="l">
              <a:lnSpc>
                <a:spcPts val="4649"/>
              </a:lnSpc>
              <a:buFont typeface="Arial"/>
              <a:buChar char="￭"/>
            </a:pPr>
            <a:r>
              <a:rPr lang="en-US" sz="3099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Macroinvertebrate cut-outs in bucket or bowl</a:t>
            </a:r>
          </a:p>
          <a:p>
            <a:pPr marL="2007868" lvl="3" indent="-501967" algn="l">
              <a:lnSpc>
                <a:spcPts val="4649"/>
              </a:lnSpc>
              <a:buFont typeface="Arial"/>
              <a:buChar char="￭"/>
            </a:pPr>
            <a:r>
              <a:rPr lang="en-US" sz="3099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Pollution cutouts taped to the bottom of the bucket/bowl</a:t>
            </a:r>
          </a:p>
          <a:p>
            <a:pPr marL="1338579" lvl="2" indent="-446193" algn="l">
              <a:lnSpc>
                <a:spcPts val="4649"/>
              </a:lnSpc>
              <a:buFont typeface="Arial"/>
              <a:buChar char="⚬"/>
            </a:pPr>
            <a:r>
              <a:rPr lang="en-US" sz="3099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One piece of paper and pencil to tally invertebrates</a:t>
            </a:r>
          </a:p>
          <a:p>
            <a:pPr marL="1338579" lvl="2" indent="-446193" algn="l">
              <a:lnSpc>
                <a:spcPts val="4649"/>
              </a:lnSpc>
              <a:buFont typeface="Arial"/>
              <a:buChar char="⚬"/>
            </a:pPr>
            <a:r>
              <a:rPr lang="en-US" sz="3099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One of each Macro identification chart</a:t>
            </a:r>
          </a:p>
          <a:p>
            <a:pPr marL="1338579" lvl="2" indent="-446193" algn="l">
              <a:lnSpc>
                <a:spcPts val="4649"/>
              </a:lnSpc>
              <a:buFont typeface="Arial"/>
              <a:buChar char="⚬"/>
            </a:pPr>
            <a:r>
              <a:rPr lang="en-US" sz="3099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One water quality worksheet</a:t>
            </a:r>
          </a:p>
          <a:p>
            <a:pPr algn="l">
              <a:lnSpc>
                <a:spcPts val="4649"/>
              </a:lnSpc>
            </a:pPr>
            <a:r>
              <a:rPr lang="en-US" sz="3099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2. Ask each group to predict the water quality level of their habitat based on its description</a:t>
            </a:r>
          </a:p>
          <a:p>
            <a:pPr marL="1338579" lvl="2" indent="-446193" algn="l">
              <a:lnSpc>
                <a:spcPts val="4649"/>
              </a:lnSpc>
              <a:buFont typeface="Arial"/>
              <a:buChar char="⚬"/>
            </a:pPr>
            <a:r>
              <a:rPr lang="en-US" sz="3099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Have groups write their predictions on their paper</a:t>
            </a:r>
          </a:p>
          <a:p>
            <a:pPr algn="l">
              <a:lnSpc>
                <a:spcPts val="4649"/>
              </a:lnSpc>
            </a:pPr>
            <a:r>
              <a:rPr lang="en-US" sz="3099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3. Ask groups to each remove one macroinvertebrate and identify it as a team, using their identification chart. Check their IDs and make sure they understand how the chart works.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60419" y="2139944"/>
            <a:ext cx="10584350" cy="644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0"/>
              </a:lnSpc>
            </a:pPr>
            <a:r>
              <a:rPr lang="en-US" sz="5000">
                <a:solidFill>
                  <a:srgbClr val="50692D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Instructions: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0419" y="1165004"/>
            <a:ext cx="10584350" cy="945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39"/>
              </a:lnSpc>
            </a:pPr>
            <a:r>
              <a:rPr lang="en-US" sz="8299">
                <a:solidFill>
                  <a:srgbClr val="50692D"/>
                </a:solidFill>
                <a:latin typeface="Lucky Bones"/>
                <a:ea typeface="Lucky Bones"/>
                <a:cs typeface="Lucky Bones"/>
                <a:sym typeface="Lucky Bones"/>
              </a:rPr>
              <a:t>Activity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60419" y="3216269"/>
            <a:ext cx="14435192" cy="6368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9"/>
              </a:lnSpc>
            </a:pPr>
            <a:r>
              <a:rPr lang="en-US" sz="3099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4. Have each group continue removing/identifying macro cut-outs and tally the number of each</a:t>
            </a:r>
          </a:p>
          <a:p>
            <a:pPr algn="l">
              <a:lnSpc>
                <a:spcPts val="4649"/>
              </a:lnSpc>
            </a:pPr>
            <a:r>
              <a:rPr lang="en-US" sz="3099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5. Ask groups to raise their hands and say how many of each invertebrate they found</a:t>
            </a:r>
          </a:p>
          <a:p>
            <a:pPr marL="669289" lvl="1" indent="-334645" algn="l">
              <a:lnSpc>
                <a:spcPts val="4649"/>
              </a:lnSpc>
              <a:buFont typeface="Arial"/>
              <a:buChar char="•"/>
            </a:pPr>
            <a:r>
              <a:rPr lang="en-US" sz="3099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Write the name of each habitat and macro tallies on the board</a:t>
            </a:r>
          </a:p>
          <a:p>
            <a:pPr algn="l">
              <a:lnSpc>
                <a:spcPts val="4649"/>
              </a:lnSpc>
            </a:pPr>
            <a:r>
              <a:rPr lang="en-US" sz="3099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6. Show groups how to use the water quality chart and ask each group to rate the water quality of each habitat</a:t>
            </a:r>
          </a:p>
          <a:p>
            <a:pPr marL="669289" lvl="1" indent="-334645" algn="l">
              <a:lnSpc>
                <a:spcPts val="4649"/>
              </a:lnSpc>
              <a:buFont typeface="Arial"/>
              <a:buChar char="•"/>
            </a:pPr>
            <a:r>
              <a:rPr lang="en-US" sz="3099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Write water quality level on the board next to each habitat</a:t>
            </a:r>
          </a:p>
          <a:p>
            <a:pPr algn="l">
              <a:lnSpc>
                <a:spcPts val="4649"/>
              </a:lnSpc>
            </a:pPr>
            <a:r>
              <a:rPr lang="en-US" sz="3099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7. Have groups turn their buckets upside-down and remove pollutant tags</a:t>
            </a:r>
          </a:p>
          <a:p>
            <a:pPr marL="669289" lvl="1" indent="-334645" algn="l">
              <a:lnSpc>
                <a:spcPts val="4649"/>
              </a:lnSpc>
              <a:buFont typeface="Arial"/>
              <a:buChar char="•"/>
            </a:pPr>
            <a:r>
              <a:rPr lang="en-US" sz="3099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Ask groups with pollutant tags to raise their hand and share what they found</a:t>
            </a:r>
          </a:p>
          <a:p>
            <a:pPr algn="l">
              <a:lnSpc>
                <a:spcPts val="4649"/>
              </a:lnSpc>
            </a:pPr>
            <a:endParaRPr lang="en-US" sz="3099" dirty="0">
              <a:solidFill>
                <a:srgbClr val="50692D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algn="l">
              <a:lnSpc>
                <a:spcPts val="4649"/>
              </a:lnSpc>
            </a:pPr>
            <a:endParaRPr lang="en-US" sz="3099" dirty="0">
              <a:solidFill>
                <a:srgbClr val="50692D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60419" y="2139944"/>
            <a:ext cx="10584350" cy="644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0"/>
              </a:lnSpc>
            </a:pPr>
            <a:r>
              <a:rPr lang="en-US" sz="5000">
                <a:solidFill>
                  <a:srgbClr val="50692D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Instructions: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0419" y="1165004"/>
            <a:ext cx="10584350" cy="945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39"/>
              </a:lnSpc>
            </a:pPr>
            <a:r>
              <a:rPr lang="en-US" sz="8299">
                <a:solidFill>
                  <a:srgbClr val="50692D"/>
                </a:solidFill>
                <a:latin typeface="Lucky Bones"/>
                <a:ea typeface="Lucky Bones"/>
                <a:cs typeface="Lucky Bones"/>
                <a:sym typeface="Lucky Bones"/>
              </a:rPr>
              <a:t>In the classroom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60419" y="2318625"/>
            <a:ext cx="16302292" cy="694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9" lvl="1" indent="-334645" algn="l">
              <a:lnSpc>
                <a:spcPts val="4649"/>
              </a:lnSpc>
              <a:buFont typeface="Arial"/>
              <a:buChar char="•"/>
            </a:pPr>
            <a:r>
              <a:rPr lang="en-US" sz="3099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This activity can be catered to various age ranges and provides opportunities to talk about water quality, point-source and non-point-source pollution, and the biology behind why some species are more adapted to low quality than others.</a:t>
            </a:r>
          </a:p>
          <a:p>
            <a:pPr marL="669289" lvl="1" indent="-334645" algn="l">
              <a:lnSpc>
                <a:spcPts val="4649"/>
              </a:lnSpc>
              <a:buFont typeface="Arial"/>
              <a:buChar char="•"/>
            </a:pPr>
            <a:r>
              <a:rPr lang="en-US" sz="3099" b="1" dirty="0">
                <a:solidFill>
                  <a:srgbClr val="50692D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Further questions</a:t>
            </a:r>
          </a:p>
          <a:p>
            <a:pPr marL="1338579" lvl="2" indent="-446193" algn="l">
              <a:lnSpc>
                <a:spcPts val="4649"/>
              </a:lnSpc>
              <a:buFont typeface="Arial"/>
              <a:buChar char="⚬"/>
            </a:pPr>
            <a:r>
              <a:rPr lang="en-US" sz="3099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What was your predicted water quality for your habitat? Was the actual water quality better or worse than what you had expected?</a:t>
            </a:r>
          </a:p>
          <a:p>
            <a:pPr marL="1338579" lvl="2" indent="-446193" algn="l">
              <a:lnSpc>
                <a:spcPts val="4649"/>
              </a:lnSpc>
              <a:buFont typeface="Arial"/>
              <a:buChar char="⚬"/>
            </a:pPr>
            <a:r>
              <a:rPr lang="en-US" sz="3099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If your habitat had low water quality, what species did you primarily have? What about high water quality?</a:t>
            </a:r>
          </a:p>
          <a:p>
            <a:pPr marL="1338579" lvl="2" indent="-446193" algn="l">
              <a:lnSpc>
                <a:spcPts val="4649"/>
              </a:lnSpc>
              <a:buFont typeface="Arial"/>
              <a:buChar char="⚬"/>
            </a:pPr>
            <a:r>
              <a:rPr lang="en-US" sz="3099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If your habitat had low water quality, what pollutants did you find in the water? Where do you think they came from?</a:t>
            </a:r>
          </a:p>
          <a:p>
            <a:pPr marL="2007868" lvl="3" indent="-501967" algn="l">
              <a:lnSpc>
                <a:spcPts val="4649"/>
              </a:lnSpc>
              <a:buFont typeface="Arial"/>
              <a:buChar char="￭"/>
            </a:pPr>
            <a:r>
              <a:rPr lang="en-US" sz="3099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This is a great segue into discussions about point-source and non-point-source pollution!</a:t>
            </a:r>
          </a:p>
          <a:p>
            <a:pPr marL="669289" lvl="1" indent="-334645" algn="l">
              <a:lnSpc>
                <a:spcPts val="4649"/>
              </a:lnSpc>
              <a:buFont typeface="Arial"/>
              <a:buChar char="•"/>
            </a:pPr>
            <a:r>
              <a:rPr lang="en-US" sz="3099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For more ideas, check out “Water Quality? Ask the bugs!” from Project WET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56686" y="848823"/>
            <a:ext cx="4769811" cy="1916597"/>
          </a:xfrm>
          <a:custGeom>
            <a:avLst/>
            <a:gdLst/>
            <a:ahLst/>
            <a:cxnLst/>
            <a:rect l="l" t="t" r="r" b="b"/>
            <a:pathLst>
              <a:path w="4769811" h="1916597">
                <a:moveTo>
                  <a:pt x="0" y="0"/>
                </a:moveTo>
                <a:lnTo>
                  <a:pt x="4769811" y="0"/>
                </a:lnTo>
                <a:lnTo>
                  <a:pt x="4769811" y="1916597"/>
                </a:lnTo>
                <a:lnTo>
                  <a:pt x="0" y="1916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894680" y="5154118"/>
            <a:ext cx="3399476" cy="1365971"/>
          </a:xfrm>
          <a:custGeom>
            <a:avLst/>
            <a:gdLst/>
            <a:ahLst/>
            <a:cxnLst/>
            <a:rect l="l" t="t" r="r" b="b"/>
            <a:pathLst>
              <a:path w="3399476" h="1365971">
                <a:moveTo>
                  <a:pt x="0" y="0"/>
                </a:moveTo>
                <a:lnTo>
                  <a:pt x="3399476" y="0"/>
                </a:lnTo>
                <a:lnTo>
                  <a:pt x="3399476" y="1365971"/>
                </a:lnTo>
                <a:lnTo>
                  <a:pt x="0" y="13659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96689" y="7330579"/>
            <a:ext cx="6464052" cy="1551373"/>
          </a:xfrm>
          <a:custGeom>
            <a:avLst/>
            <a:gdLst/>
            <a:ahLst/>
            <a:cxnLst/>
            <a:rect l="l" t="t" r="r" b="b"/>
            <a:pathLst>
              <a:path w="6464052" h="1551373">
                <a:moveTo>
                  <a:pt x="0" y="0"/>
                </a:moveTo>
                <a:lnTo>
                  <a:pt x="6464053" y="0"/>
                </a:lnTo>
                <a:lnTo>
                  <a:pt x="6464053" y="1551373"/>
                </a:lnTo>
                <a:lnTo>
                  <a:pt x="0" y="15513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910044" y="7916556"/>
            <a:ext cx="3357835" cy="1239346"/>
          </a:xfrm>
          <a:custGeom>
            <a:avLst/>
            <a:gdLst/>
            <a:ahLst/>
            <a:cxnLst/>
            <a:rect l="l" t="t" r="r" b="b"/>
            <a:pathLst>
              <a:path w="3357835" h="1239346">
                <a:moveTo>
                  <a:pt x="0" y="0"/>
                </a:moveTo>
                <a:lnTo>
                  <a:pt x="3357834" y="0"/>
                </a:lnTo>
                <a:lnTo>
                  <a:pt x="3357834" y="1239347"/>
                </a:lnTo>
                <a:lnTo>
                  <a:pt x="0" y="12393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2473760" y="8326208"/>
            <a:ext cx="5705095" cy="4114800"/>
          </a:xfrm>
          <a:custGeom>
            <a:avLst/>
            <a:gdLst/>
            <a:ahLst/>
            <a:cxnLst/>
            <a:rect l="l" t="t" r="r" b="b"/>
            <a:pathLst>
              <a:path w="5705095" h="4114800">
                <a:moveTo>
                  <a:pt x="5705096" y="0"/>
                </a:moveTo>
                <a:lnTo>
                  <a:pt x="0" y="0"/>
                </a:lnTo>
                <a:lnTo>
                  <a:pt x="0" y="4114800"/>
                </a:lnTo>
                <a:lnTo>
                  <a:pt x="5705096" y="4114800"/>
                </a:lnTo>
                <a:lnTo>
                  <a:pt x="570509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4344248" y="8860096"/>
            <a:ext cx="3834608" cy="1415319"/>
          </a:xfrm>
          <a:custGeom>
            <a:avLst/>
            <a:gdLst/>
            <a:ahLst/>
            <a:cxnLst/>
            <a:rect l="l" t="t" r="r" b="b"/>
            <a:pathLst>
              <a:path w="3834608" h="1415319">
                <a:moveTo>
                  <a:pt x="3834608" y="0"/>
                </a:moveTo>
                <a:lnTo>
                  <a:pt x="0" y="0"/>
                </a:lnTo>
                <a:lnTo>
                  <a:pt x="0" y="1415319"/>
                </a:lnTo>
                <a:lnTo>
                  <a:pt x="3834608" y="1415319"/>
                </a:lnTo>
                <a:lnTo>
                  <a:pt x="383460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-305892" y="9765156"/>
            <a:ext cx="3834608" cy="1415319"/>
          </a:xfrm>
          <a:custGeom>
            <a:avLst/>
            <a:gdLst/>
            <a:ahLst/>
            <a:cxnLst/>
            <a:rect l="l" t="t" r="r" b="b"/>
            <a:pathLst>
              <a:path w="3834608" h="1415319">
                <a:moveTo>
                  <a:pt x="3834608" y="0"/>
                </a:moveTo>
                <a:lnTo>
                  <a:pt x="0" y="0"/>
                </a:lnTo>
                <a:lnTo>
                  <a:pt x="0" y="1415318"/>
                </a:lnTo>
                <a:lnTo>
                  <a:pt x="3834608" y="1415318"/>
                </a:lnTo>
                <a:lnTo>
                  <a:pt x="383460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257800" y="3898152"/>
            <a:ext cx="7452370" cy="1976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 dirty="0">
                <a:solidFill>
                  <a:srgbClr val="92ADCC"/>
                </a:solidFill>
                <a:latin typeface="Lucky Bones"/>
                <a:ea typeface="Lucky Bones"/>
                <a:cs typeface="Lucky Bones"/>
                <a:sym typeface="Lucky Bones"/>
              </a:rPr>
              <a:t>Questions?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56686" y="848823"/>
            <a:ext cx="4769811" cy="1916597"/>
          </a:xfrm>
          <a:custGeom>
            <a:avLst/>
            <a:gdLst/>
            <a:ahLst/>
            <a:cxnLst/>
            <a:rect l="l" t="t" r="r" b="b"/>
            <a:pathLst>
              <a:path w="4769811" h="1916597">
                <a:moveTo>
                  <a:pt x="0" y="0"/>
                </a:moveTo>
                <a:lnTo>
                  <a:pt x="4769811" y="0"/>
                </a:lnTo>
                <a:lnTo>
                  <a:pt x="4769811" y="1916597"/>
                </a:lnTo>
                <a:lnTo>
                  <a:pt x="0" y="1916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894680" y="5154118"/>
            <a:ext cx="3399476" cy="1365971"/>
          </a:xfrm>
          <a:custGeom>
            <a:avLst/>
            <a:gdLst/>
            <a:ahLst/>
            <a:cxnLst/>
            <a:rect l="l" t="t" r="r" b="b"/>
            <a:pathLst>
              <a:path w="3399476" h="1365971">
                <a:moveTo>
                  <a:pt x="0" y="0"/>
                </a:moveTo>
                <a:lnTo>
                  <a:pt x="3399476" y="0"/>
                </a:lnTo>
                <a:lnTo>
                  <a:pt x="3399476" y="1365971"/>
                </a:lnTo>
                <a:lnTo>
                  <a:pt x="0" y="13659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96689" y="7330579"/>
            <a:ext cx="6464052" cy="1551373"/>
          </a:xfrm>
          <a:custGeom>
            <a:avLst/>
            <a:gdLst/>
            <a:ahLst/>
            <a:cxnLst/>
            <a:rect l="l" t="t" r="r" b="b"/>
            <a:pathLst>
              <a:path w="6464052" h="1551373">
                <a:moveTo>
                  <a:pt x="0" y="0"/>
                </a:moveTo>
                <a:lnTo>
                  <a:pt x="6464053" y="0"/>
                </a:lnTo>
                <a:lnTo>
                  <a:pt x="6464053" y="1551373"/>
                </a:lnTo>
                <a:lnTo>
                  <a:pt x="0" y="15513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910044" y="7916556"/>
            <a:ext cx="3357835" cy="1239346"/>
          </a:xfrm>
          <a:custGeom>
            <a:avLst/>
            <a:gdLst/>
            <a:ahLst/>
            <a:cxnLst/>
            <a:rect l="l" t="t" r="r" b="b"/>
            <a:pathLst>
              <a:path w="3357835" h="1239346">
                <a:moveTo>
                  <a:pt x="0" y="0"/>
                </a:moveTo>
                <a:lnTo>
                  <a:pt x="3357834" y="0"/>
                </a:lnTo>
                <a:lnTo>
                  <a:pt x="3357834" y="1239347"/>
                </a:lnTo>
                <a:lnTo>
                  <a:pt x="0" y="12393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2473760" y="8326208"/>
            <a:ext cx="5705095" cy="4114800"/>
          </a:xfrm>
          <a:custGeom>
            <a:avLst/>
            <a:gdLst/>
            <a:ahLst/>
            <a:cxnLst/>
            <a:rect l="l" t="t" r="r" b="b"/>
            <a:pathLst>
              <a:path w="5705095" h="4114800">
                <a:moveTo>
                  <a:pt x="5705096" y="0"/>
                </a:moveTo>
                <a:lnTo>
                  <a:pt x="0" y="0"/>
                </a:lnTo>
                <a:lnTo>
                  <a:pt x="0" y="4114800"/>
                </a:lnTo>
                <a:lnTo>
                  <a:pt x="5705096" y="4114800"/>
                </a:lnTo>
                <a:lnTo>
                  <a:pt x="570509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4344248" y="8860096"/>
            <a:ext cx="3834608" cy="1415319"/>
          </a:xfrm>
          <a:custGeom>
            <a:avLst/>
            <a:gdLst/>
            <a:ahLst/>
            <a:cxnLst/>
            <a:rect l="l" t="t" r="r" b="b"/>
            <a:pathLst>
              <a:path w="3834608" h="1415319">
                <a:moveTo>
                  <a:pt x="3834608" y="0"/>
                </a:moveTo>
                <a:lnTo>
                  <a:pt x="0" y="0"/>
                </a:lnTo>
                <a:lnTo>
                  <a:pt x="0" y="1415319"/>
                </a:lnTo>
                <a:lnTo>
                  <a:pt x="3834608" y="1415319"/>
                </a:lnTo>
                <a:lnTo>
                  <a:pt x="383460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-305892" y="9765156"/>
            <a:ext cx="3834608" cy="1415319"/>
          </a:xfrm>
          <a:custGeom>
            <a:avLst/>
            <a:gdLst/>
            <a:ahLst/>
            <a:cxnLst/>
            <a:rect l="l" t="t" r="r" b="b"/>
            <a:pathLst>
              <a:path w="3834608" h="1415319">
                <a:moveTo>
                  <a:pt x="3834608" y="0"/>
                </a:moveTo>
                <a:lnTo>
                  <a:pt x="0" y="0"/>
                </a:lnTo>
                <a:lnTo>
                  <a:pt x="0" y="1415318"/>
                </a:lnTo>
                <a:lnTo>
                  <a:pt x="3834608" y="1415318"/>
                </a:lnTo>
                <a:lnTo>
                  <a:pt x="383460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60419" y="1140352"/>
            <a:ext cx="10584350" cy="970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81"/>
              </a:lnSpc>
            </a:pPr>
            <a:r>
              <a:rPr lang="en-US" sz="8601">
                <a:solidFill>
                  <a:srgbClr val="50692D"/>
                </a:solidFill>
                <a:latin typeface="Lucky Bones"/>
                <a:ea typeface="Lucky Bones"/>
                <a:cs typeface="Lucky Bones"/>
                <a:sym typeface="Lucky Bones"/>
              </a:rPr>
              <a:t>Why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60419" y="2117420"/>
            <a:ext cx="12234261" cy="64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3"/>
              </a:lnSpc>
            </a:pPr>
            <a:r>
              <a:rPr lang="en-US" sz="5293">
                <a:solidFill>
                  <a:srgbClr val="92ADCC"/>
                </a:solidFill>
                <a:latin typeface="Lucky Bones"/>
                <a:ea typeface="Lucky Bones"/>
                <a:cs typeface="Lucky Bones"/>
                <a:sym typeface="Lucky Bones"/>
              </a:rPr>
              <a:t>Environmental Stewardship?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11639" y="5630706"/>
            <a:ext cx="13864722" cy="71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5"/>
              </a:lnSpc>
            </a:pPr>
            <a:r>
              <a:rPr lang="en-US" sz="5861" b="1" dirty="0">
                <a:solidFill>
                  <a:srgbClr val="50692D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PROTECT WATER FROM PEOPLE!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943600" y="3974352"/>
            <a:ext cx="5922254" cy="150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dirty="0">
                <a:solidFill>
                  <a:srgbClr val="92ADCC"/>
                </a:solidFill>
                <a:latin typeface="Lucky Bones"/>
                <a:ea typeface="Lucky Bones"/>
                <a:cs typeface="Lucky Bones"/>
                <a:sym typeface="Lucky Bones"/>
              </a:rPr>
              <a:t>Principle 2: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56686" y="848823"/>
            <a:ext cx="4769811" cy="1916597"/>
          </a:xfrm>
          <a:custGeom>
            <a:avLst/>
            <a:gdLst/>
            <a:ahLst/>
            <a:cxnLst/>
            <a:rect l="l" t="t" r="r" b="b"/>
            <a:pathLst>
              <a:path w="4769811" h="1916597">
                <a:moveTo>
                  <a:pt x="0" y="0"/>
                </a:moveTo>
                <a:lnTo>
                  <a:pt x="4769811" y="0"/>
                </a:lnTo>
                <a:lnTo>
                  <a:pt x="4769811" y="1916597"/>
                </a:lnTo>
                <a:lnTo>
                  <a:pt x="0" y="1916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60419" y="1140151"/>
            <a:ext cx="10584350" cy="970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81"/>
              </a:lnSpc>
            </a:pPr>
            <a:r>
              <a:rPr lang="en-US" sz="8601">
                <a:solidFill>
                  <a:srgbClr val="50692D"/>
                </a:solidFill>
                <a:latin typeface="Lucky Bones"/>
                <a:ea typeface="Lucky Bones"/>
                <a:cs typeface="Lucky Bones"/>
                <a:sym typeface="Lucky Bones"/>
              </a:rPr>
              <a:t>Rivers Project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60419" y="2117420"/>
            <a:ext cx="12234261" cy="64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3"/>
              </a:lnSpc>
            </a:pPr>
            <a:r>
              <a:rPr lang="en-US" sz="5293">
                <a:solidFill>
                  <a:srgbClr val="92ADCC"/>
                </a:solidFill>
                <a:latin typeface="Lucky Bones"/>
                <a:ea typeface="Lucky Bones"/>
                <a:cs typeface="Lucky Bones"/>
                <a:sym typeface="Lucky Bones"/>
              </a:rPr>
              <a:t>Environmental Stewardship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0419" y="3445966"/>
            <a:ext cx="10683040" cy="4512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9"/>
              </a:lnSpc>
            </a:pPr>
            <a:r>
              <a:rPr lang="en-US" sz="4999" b="1" dirty="0">
                <a:solidFill>
                  <a:srgbClr val="50692D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WE:</a:t>
            </a:r>
          </a:p>
          <a:p>
            <a:pPr marL="777240" lvl="1" indent="-388620" algn="l">
              <a:lnSpc>
                <a:spcPts val="5400"/>
              </a:lnSpc>
              <a:buFont typeface="Arial"/>
              <a:buChar char="•"/>
            </a:pPr>
            <a:r>
              <a:rPr lang="en-US" sz="36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EMPLOY FORESTERS, WILDLIFE BIOLOGISTS, AND NATURAL RESOURCE SPECIALISTS</a:t>
            </a:r>
          </a:p>
          <a:p>
            <a:pPr marL="777240" lvl="1" indent="-388620" algn="l">
              <a:lnSpc>
                <a:spcPts val="5400"/>
              </a:lnSpc>
              <a:buFont typeface="Arial"/>
              <a:buChar char="•"/>
            </a:pPr>
            <a:r>
              <a:rPr lang="en-US" sz="36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Manage 49,000 acres of land</a:t>
            </a:r>
          </a:p>
          <a:p>
            <a:pPr marL="777240" lvl="1" indent="-388620" algn="l">
              <a:lnSpc>
                <a:spcPts val="5400"/>
              </a:lnSpc>
              <a:buFont typeface="Arial"/>
              <a:buChar char="•"/>
            </a:pPr>
            <a:r>
              <a:rPr lang="en-US" sz="36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Manage invasive species, restore native habitats, and monitor wildlife populations</a:t>
            </a:r>
          </a:p>
          <a:p>
            <a:pPr algn="l">
              <a:lnSpc>
                <a:spcPts val="2160"/>
              </a:lnSpc>
            </a:pPr>
            <a:endParaRPr lang="en-US" sz="3600" dirty="0">
              <a:solidFill>
                <a:srgbClr val="50692D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algn="l">
              <a:lnSpc>
                <a:spcPts val="2160"/>
              </a:lnSpc>
            </a:pPr>
            <a:endParaRPr lang="en-US" sz="3600" dirty="0">
              <a:solidFill>
                <a:srgbClr val="50692D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0856686" y="848823"/>
            <a:ext cx="8508681" cy="9527961"/>
            <a:chOff x="0" y="0"/>
            <a:chExt cx="11344908" cy="127039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9748" cy="2555462"/>
            </a:xfrm>
            <a:custGeom>
              <a:avLst/>
              <a:gdLst/>
              <a:ahLst/>
              <a:cxnLst/>
              <a:rect l="l" t="t" r="r" b="b"/>
              <a:pathLst>
                <a:path w="6359748" h="2555462">
                  <a:moveTo>
                    <a:pt x="0" y="0"/>
                  </a:moveTo>
                  <a:lnTo>
                    <a:pt x="6359748" y="0"/>
                  </a:lnTo>
                  <a:lnTo>
                    <a:pt x="6359748" y="2555462"/>
                  </a:lnTo>
                  <a:lnTo>
                    <a:pt x="0" y="25554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2717325" y="5740393"/>
              <a:ext cx="4532635" cy="1821295"/>
            </a:xfrm>
            <a:custGeom>
              <a:avLst/>
              <a:gdLst/>
              <a:ahLst/>
              <a:cxnLst/>
              <a:rect l="l" t="t" r="r" b="b"/>
              <a:pathLst>
                <a:path w="4532635" h="1821295">
                  <a:moveTo>
                    <a:pt x="0" y="0"/>
                  </a:moveTo>
                  <a:lnTo>
                    <a:pt x="4532635" y="0"/>
                  </a:lnTo>
                  <a:lnTo>
                    <a:pt x="4532635" y="1821295"/>
                  </a:lnTo>
                  <a:lnTo>
                    <a:pt x="0" y="1821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4600420" y="3514631"/>
              <a:ext cx="6744488" cy="9069605"/>
            </a:xfrm>
            <a:custGeom>
              <a:avLst/>
              <a:gdLst/>
              <a:ahLst/>
              <a:cxnLst/>
              <a:rect l="l" t="t" r="r" b="b"/>
              <a:pathLst>
                <a:path w="6744488" h="9069605">
                  <a:moveTo>
                    <a:pt x="0" y="0"/>
                  </a:moveTo>
                  <a:lnTo>
                    <a:pt x="6744488" y="0"/>
                  </a:lnTo>
                  <a:lnTo>
                    <a:pt x="6744488" y="9069605"/>
                  </a:lnTo>
                  <a:lnTo>
                    <a:pt x="0" y="906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319249" y="9721325"/>
              <a:ext cx="8080998" cy="2982623"/>
            </a:xfrm>
            <a:custGeom>
              <a:avLst/>
              <a:gdLst/>
              <a:ahLst/>
              <a:cxnLst/>
              <a:rect l="l" t="t" r="r" b="b"/>
              <a:pathLst>
                <a:path w="8080998" h="2982623">
                  <a:moveTo>
                    <a:pt x="0" y="0"/>
                  </a:moveTo>
                  <a:lnTo>
                    <a:pt x="8080998" y="0"/>
                  </a:lnTo>
                  <a:lnTo>
                    <a:pt x="8080998" y="2982623"/>
                  </a:lnTo>
                  <a:lnTo>
                    <a:pt x="0" y="2982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56686" y="848823"/>
            <a:ext cx="4769811" cy="1916597"/>
          </a:xfrm>
          <a:custGeom>
            <a:avLst/>
            <a:gdLst/>
            <a:ahLst/>
            <a:cxnLst/>
            <a:rect l="l" t="t" r="r" b="b"/>
            <a:pathLst>
              <a:path w="4769811" h="1916597">
                <a:moveTo>
                  <a:pt x="0" y="0"/>
                </a:moveTo>
                <a:lnTo>
                  <a:pt x="4769811" y="0"/>
                </a:lnTo>
                <a:lnTo>
                  <a:pt x="4769811" y="1916597"/>
                </a:lnTo>
                <a:lnTo>
                  <a:pt x="0" y="1916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60419" y="1483136"/>
            <a:ext cx="10584350" cy="627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5600">
                <a:solidFill>
                  <a:srgbClr val="50692D"/>
                </a:solidFill>
                <a:latin typeface="Lucky Bones"/>
                <a:ea typeface="Lucky Bones"/>
                <a:cs typeface="Lucky Bones"/>
                <a:sym typeface="Lucky Bones"/>
              </a:rPr>
              <a:t>Habitat Management: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60419" y="2088845"/>
            <a:ext cx="12234261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4200">
                <a:solidFill>
                  <a:srgbClr val="9BA66B"/>
                </a:solidFill>
                <a:latin typeface="Lucky Bones"/>
                <a:ea typeface="Lucky Bones"/>
                <a:cs typeface="Lucky Bones"/>
                <a:sym typeface="Lucky Bones"/>
              </a:rPr>
              <a:t>Forestry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0419" y="3188791"/>
            <a:ext cx="10683040" cy="4044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5400"/>
              </a:lnSpc>
              <a:buFont typeface="Arial"/>
              <a:buChar char="•"/>
            </a:pPr>
            <a:r>
              <a:rPr lang="en-US" sz="36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Timber stand improvement</a:t>
            </a:r>
          </a:p>
          <a:p>
            <a:pPr marL="777240" lvl="1" indent="-388620" algn="l">
              <a:lnSpc>
                <a:spcPts val="5400"/>
              </a:lnSpc>
              <a:buFont typeface="Arial"/>
              <a:buChar char="•"/>
            </a:pPr>
            <a:r>
              <a:rPr lang="en-US" sz="36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Reforestation</a:t>
            </a:r>
          </a:p>
          <a:p>
            <a:pPr marL="777240" lvl="1" indent="-388620" algn="l">
              <a:lnSpc>
                <a:spcPts val="5400"/>
              </a:lnSpc>
              <a:buFont typeface="Arial"/>
              <a:buChar char="•"/>
            </a:pPr>
            <a:r>
              <a:rPr lang="en-US" sz="36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Prescribed burns</a:t>
            </a:r>
          </a:p>
          <a:p>
            <a:pPr marL="777240" lvl="1" indent="-388620" algn="l">
              <a:lnSpc>
                <a:spcPts val="5400"/>
              </a:lnSpc>
              <a:buFont typeface="Arial"/>
              <a:buChar char="•"/>
            </a:pPr>
            <a:r>
              <a:rPr lang="en-US" sz="36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Forest monitoring</a:t>
            </a:r>
          </a:p>
          <a:p>
            <a:pPr marL="777240" lvl="1" indent="-388620" algn="l">
              <a:lnSpc>
                <a:spcPts val="5400"/>
              </a:lnSpc>
              <a:buFont typeface="Arial"/>
              <a:buChar char="•"/>
            </a:pPr>
            <a:r>
              <a:rPr lang="en-US" sz="36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Invasive treatments</a:t>
            </a:r>
          </a:p>
          <a:p>
            <a:pPr algn="l">
              <a:lnSpc>
                <a:spcPts val="2160"/>
              </a:lnSpc>
            </a:pPr>
            <a:endParaRPr lang="en-US" sz="3600" dirty="0">
              <a:solidFill>
                <a:srgbClr val="50692D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algn="l">
              <a:lnSpc>
                <a:spcPts val="2160"/>
              </a:lnSpc>
            </a:pPr>
            <a:endParaRPr lang="en-US" sz="3600" dirty="0">
              <a:solidFill>
                <a:srgbClr val="50692D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DD0BF6-19B5-1BC4-5D50-EE09019FA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2245" y="1544498"/>
            <a:ext cx="7650790" cy="37104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FFE978-EA24-CDD8-3303-A8FD239AA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0797" y="5657204"/>
            <a:ext cx="4642238" cy="34754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56686" y="848823"/>
            <a:ext cx="4769811" cy="1916597"/>
          </a:xfrm>
          <a:custGeom>
            <a:avLst/>
            <a:gdLst/>
            <a:ahLst/>
            <a:cxnLst/>
            <a:rect l="l" t="t" r="r" b="b"/>
            <a:pathLst>
              <a:path w="4769811" h="1916597">
                <a:moveTo>
                  <a:pt x="0" y="0"/>
                </a:moveTo>
                <a:lnTo>
                  <a:pt x="4769811" y="0"/>
                </a:lnTo>
                <a:lnTo>
                  <a:pt x="4769811" y="1916597"/>
                </a:lnTo>
                <a:lnTo>
                  <a:pt x="0" y="1916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60419" y="1483136"/>
            <a:ext cx="10584350" cy="627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5600">
                <a:solidFill>
                  <a:srgbClr val="50692D"/>
                </a:solidFill>
                <a:latin typeface="Lucky Bones"/>
                <a:ea typeface="Lucky Bones"/>
                <a:cs typeface="Lucky Bones"/>
                <a:sym typeface="Lucky Bones"/>
              </a:rPr>
              <a:t>Habitat Management: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60419" y="2088845"/>
            <a:ext cx="12234261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4200">
                <a:solidFill>
                  <a:srgbClr val="9BA66B"/>
                </a:solidFill>
                <a:latin typeface="Lucky Bones"/>
                <a:ea typeface="Lucky Bones"/>
                <a:cs typeface="Lucky Bones"/>
                <a:sym typeface="Lucky Bones"/>
              </a:rPr>
              <a:t>Grasslands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0419" y="3188791"/>
            <a:ext cx="7813306" cy="480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77240" lvl="1" indent="-388620" algn="l">
              <a:lnSpc>
                <a:spcPts val="5400"/>
              </a:lnSpc>
              <a:buFont typeface="Arial"/>
              <a:buChar char="•"/>
            </a:pPr>
            <a:r>
              <a:rPr lang="en-US" sz="36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Prescribed burns</a:t>
            </a:r>
          </a:p>
          <a:p>
            <a:pPr marL="777240" lvl="1" indent="-388620" algn="l">
              <a:lnSpc>
                <a:spcPts val="5400"/>
              </a:lnSpc>
              <a:buFont typeface="Arial"/>
              <a:buChar char="•"/>
            </a:pPr>
            <a:r>
              <a:rPr lang="en-US" sz="36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Planting</a:t>
            </a:r>
          </a:p>
          <a:p>
            <a:pPr marL="1554480" lvl="2" indent="-518160" algn="l">
              <a:lnSpc>
                <a:spcPts val="5400"/>
              </a:lnSpc>
              <a:buFont typeface="Arial"/>
              <a:buChar char="⚬"/>
            </a:pPr>
            <a:r>
              <a:rPr lang="en-US" sz="36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Seeding</a:t>
            </a:r>
          </a:p>
          <a:p>
            <a:pPr marL="1554480" lvl="2" indent="-518160" algn="l">
              <a:lnSpc>
                <a:spcPts val="5400"/>
              </a:lnSpc>
              <a:buFont typeface="Arial"/>
              <a:buChar char="⚬"/>
            </a:pPr>
            <a:r>
              <a:rPr lang="en-US" sz="36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Greenhouse containers</a:t>
            </a:r>
          </a:p>
          <a:p>
            <a:pPr marL="777240" lvl="1" indent="-388620" algn="l">
              <a:lnSpc>
                <a:spcPts val="5400"/>
              </a:lnSpc>
              <a:buFont typeface="Arial"/>
              <a:buChar char="•"/>
            </a:pPr>
            <a:r>
              <a:rPr lang="en-US" sz="36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Mowing and Disking</a:t>
            </a:r>
          </a:p>
          <a:p>
            <a:pPr marL="777240" lvl="1" indent="-388620" algn="l">
              <a:lnSpc>
                <a:spcPts val="5400"/>
              </a:lnSpc>
              <a:buFont typeface="Arial"/>
              <a:buChar char="•"/>
            </a:pPr>
            <a:r>
              <a:rPr lang="en-US" sz="36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Invasive species and woody encroachment treatment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856686" y="848823"/>
            <a:ext cx="8508681" cy="9527961"/>
            <a:chOff x="0" y="0"/>
            <a:chExt cx="11344908" cy="127039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9748" cy="2555462"/>
            </a:xfrm>
            <a:custGeom>
              <a:avLst/>
              <a:gdLst/>
              <a:ahLst/>
              <a:cxnLst/>
              <a:rect l="l" t="t" r="r" b="b"/>
              <a:pathLst>
                <a:path w="6359748" h="2555462">
                  <a:moveTo>
                    <a:pt x="0" y="0"/>
                  </a:moveTo>
                  <a:lnTo>
                    <a:pt x="6359748" y="0"/>
                  </a:lnTo>
                  <a:lnTo>
                    <a:pt x="6359748" y="2555462"/>
                  </a:lnTo>
                  <a:lnTo>
                    <a:pt x="0" y="25554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2717325" y="5740393"/>
              <a:ext cx="4532635" cy="1821295"/>
            </a:xfrm>
            <a:custGeom>
              <a:avLst/>
              <a:gdLst/>
              <a:ahLst/>
              <a:cxnLst/>
              <a:rect l="l" t="t" r="r" b="b"/>
              <a:pathLst>
                <a:path w="4532635" h="1821295">
                  <a:moveTo>
                    <a:pt x="0" y="0"/>
                  </a:moveTo>
                  <a:lnTo>
                    <a:pt x="4532635" y="0"/>
                  </a:lnTo>
                  <a:lnTo>
                    <a:pt x="4532635" y="1821295"/>
                  </a:lnTo>
                  <a:lnTo>
                    <a:pt x="0" y="1821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4600420" y="3514631"/>
              <a:ext cx="6744488" cy="9069605"/>
            </a:xfrm>
            <a:custGeom>
              <a:avLst/>
              <a:gdLst/>
              <a:ahLst/>
              <a:cxnLst/>
              <a:rect l="l" t="t" r="r" b="b"/>
              <a:pathLst>
                <a:path w="6744488" h="9069605">
                  <a:moveTo>
                    <a:pt x="0" y="0"/>
                  </a:moveTo>
                  <a:lnTo>
                    <a:pt x="6744488" y="0"/>
                  </a:lnTo>
                  <a:lnTo>
                    <a:pt x="6744488" y="9069605"/>
                  </a:lnTo>
                  <a:lnTo>
                    <a:pt x="0" y="906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319249" y="9721325"/>
              <a:ext cx="8080998" cy="2982623"/>
            </a:xfrm>
            <a:custGeom>
              <a:avLst/>
              <a:gdLst/>
              <a:ahLst/>
              <a:cxnLst/>
              <a:rect l="l" t="t" r="r" b="b"/>
              <a:pathLst>
                <a:path w="8080998" h="2982623">
                  <a:moveTo>
                    <a:pt x="0" y="0"/>
                  </a:moveTo>
                  <a:lnTo>
                    <a:pt x="8080998" y="0"/>
                  </a:lnTo>
                  <a:lnTo>
                    <a:pt x="8080998" y="2982623"/>
                  </a:lnTo>
                  <a:lnTo>
                    <a:pt x="0" y="2982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E38391A-5DB4-34C3-986C-01EB9918CB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3034" y="1788071"/>
            <a:ext cx="2042337" cy="27251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1F4418-EB31-3519-375C-F57F7BA63F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82848" y="5105513"/>
            <a:ext cx="4980864" cy="26093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6A9517-4577-1C0F-817C-6A2D9F7494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09096" y="2160097"/>
            <a:ext cx="3487214" cy="25605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56686" y="848823"/>
            <a:ext cx="4769811" cy="1916597"/>
          </a:xfrm>
          <a:custGeom>
            <a:avLst/>
            <a:gdLst/>
            <a:ahLst/>
            <a:cxnLst/>
            <a:rect l="l" t="t" r="r" b="b"/>
            <a:pathLst>
              <a:path w="4769811" h="1916597">
                <a:moveTo>
                  <a:pt x="0" y="0"/>
                </a:moveTo>
                <a:lnTo>
                  <a:pt x="4769811" y="0"/>
                </a:lnTo>
                <a:lnTo>
                  <a:pt x="4769811" y="1916597"/>
                </a:lnTo>
                <a:lnTo>
                  <a:pt x="0" y="1916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60419" y="1483136"/>
            <a:ext cx="10584350" cy="627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5600">
                <a:solidFill>
                  <a:srgbClr val="50692D"/>
                </a:solidFill>
                <a:latin typeface="Lucky Bones"/>
                <a:ea typeface="Lucky Bones"/>
                <a:cs typeface="Lucky Bones"/>
                <a:sym typeface="Lucky Bones"/>
              </a:rPr>
              <a:t>Habitat Management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60419" y="2088845"/>
            <a:ext cx="12234261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4200">
                <a:solidFill>
                  <a:srgbClr val="9BA66B"/>
                </a:solidFill>
                <a:latin typeface="Lucky Bones"/>
                <a:ea typeface="Lucky Bones"/>
                <a:cs typeface="Lucky Bones"/>
                <a:sym typeface="Lucky Bones"/>
              </a:rPr>
              <a:t>Invasive Species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0419" y="2929023"/>
            <a:ext cx="10683040" cy="6368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9" lvl="1" indent="-334645" algn="l">
              <a:lnSpc>
                <a:spcPts val="4649"/>
              </a:lnSpc>
              <a:buFont typeface="Arial"/>
              <a:buChar char="•"/>
            </a:pPr>
            <a:r>
              <a:rPr lang="en-US" sz="3099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Problem species on the river</a:t>
            </a:r>
          </a:p>
          <a:p>
            <a:pPr marL="1338579" lvl="2" indent="-446193" algn="l">
              <a:lnSpc>
                <a:spcPts val="4649"/>
              </a:lnSpc>
              <a:buFont typeface="Arial"/>
              <a:buChar char="⚬"/>
            </a:pPr>
            <a:r>
              <a:rPr lang="en-US" sz="3099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Bush Honeysuckle</a:t>
            </a:r>
          </a:p>
          <a:p>
            <a:pPr marL="1338579" lvl="2" indent="-446193" algn="l">
              <a:lnSpc>
                <a:spcPts val="4649"/>
              </a:lnSpc>
              <a:buFont typeface="Arial"/>
              <a:buChar char="⚬"/>
            </a:pPr>
            <a:r>
              <a:rPr lang="en-US" sz="3099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Japanese Hops</a:t>
            </a:r>
          </a:p>
          <a:p>
            <a:pPr marL="1338579" lvl="2" indent="-446193" algn="l">
              <a:lnSpc>
                <a:spcPts val="4649"/>
              </a:lnSpc>
              <a:buFont typeface="Arial"/>
              <a:buChar char="⚬"/>
            </a:pPr>
            <a:r>
              <a:rPr lang="en-US" sz="3099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Asian Carp</a:t>
            </a:r>
          </a:p>
          <a:p>
            <a:pPr marL="1338579" lvl="2" indent="-446193" algn="l">
              <a:lnSpc>
                <a:spcPts val="4649"/>
              </a:lnSpc>
              <a:buFont typeface="Arial"/>
              <a:buChar char="⚬"/>
            </a:pPr>
            <a:r>
              <a:rPr lang="en-US" sz="3099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Zebra Mussels</a:t>
            </a:r>
          </a:p>
          <a:p>
            <a:pPr marL="1338579" lvl="2" indent="-446193" algn="l">
              <a:lnSpc>
                <a:spcPts val="4649"/>
              </a:lnSpc>
              <a:buFont typeface="Arial"/>
              <a:buChar char="⚬"/>
            </a:pPr>
            <a:r>
              <a:rPr lang="en-US" sz="3099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Japanese </a:t>
            </a:r>
            <a:r>
              <a:rPr lang="en-US" sz="3099" dirty="0" err="1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Stiltgrass</a:t>
            </a:r>
            <a:endParaRPr lang="en-US" sz="3099" dirty="0">
              <a:solidFill>
                <a:srgbClr val="50692D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669289" lvl="1" indent="-334645" algn="l">
              <a:lnSpc>
                <a:spcPts val="4649"/>
              </a:lnSpc>
              <a:buFont typeface="Arial"/>
              <a:buChar char="•"/>
            </a:pPr>
            <a:r>
              <a:rPr lang="en-US" sz="3099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Management</a:t>
            </a:r>
          </a:p>
          <a:p>
            <a:pPr marL="1338579" lvl="2" indent="-446193" algn="l">
              <a:lnSpc>
                <a:spcPts val="4649"/>
              </a:lnSpc>
              <a:buFont typeface="Arial"/>
              <a:buChar char="⚬"/>
            </a:pPr>
            <a:r>
              <a:rPr lang="en-US" sz="3099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Prescribed burns</a:t>
            </a:r>
          </a:p>
          <a:p>
            <a:pPr marL="1338579" lvl="2" indent="-446193" algn="l">
              <a:lnSpc>
                <a:spcPts val="4649"/>
              </a:lnSpc>
              <a:buFont typeface="Arial"/>
              <a:buChar char="⚬"/>
            </a:pPr>
            <a:r>
              <a:rPr lang="en-US" sz="3099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Herbicide treatments</a:t>
            </a:r>
          </a:p>
          <a:p>
            <a:pPr marL="1338579" lvl="2" indent="-446193" algn="l">
              <a:lnSpc>
                <a:spcPts val="4649"/>
              </a:lnSpc>
              <a:buFont typeface="Arial"/>
              <a:buChar char="⚬"/>
            </a:pPr>
            <a:r>
              <a:rPr lang="en-US" sz="3099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Manual removal</a:t>
            </a:r>
          </a:p>
          <a:p>
            <a:pPr marL="1338579" lvl="2" indent="-446193" algn="l">
              <a:lnSpc>
                <a:spcPts val="4649"/>
              </a:lnSpc>
              <a:buFont typeface="Arial"/>
              <a:buChar char="⚬"/>
            </a:pPr>
            <a:r>
              <a:rPr lang="en-US" sz="3099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Planting trees to “shade out” invasives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2A237D-4552-46AF-7E70-8F26FD648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0780" y="2601290"/>
            <a:ext cx="8693452" cy="65200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56686" y="848823"/>
            <a:ext cx="4769811" cy="1916597"/>
          </a:xfrm>
          <a:custGeom>
            <a:avLst/>
            <a:gdLst/>
            <a:ahLst/>
            <a:cxnLst/>
            <a:rect l="l" t="t" r="r" b="b"/>
            <a:pathLst>
              <a:path w="4769811" h="1916597">
                <a:moveTo>
                  <a:pt x="0" y="0"/>
                </a:moveTo>
                <a:lnTo>
                  <a:pt x="4769811" y="0"/>
                </a:lnTo>
                <a:lnTo>
                  <a:pt x="4769811" y="1916597"/>
                </a:lnTo>
                <a:lnTo>
                  <a:pt x="0" y="1916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60419" y="1483136"/>
            <a:ext cx="10584350" cy="627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5600">
                <a:solidFill>
                  <a:srgbClr val="50692D"/>
                </a:solidFill>
                <a:latin typeface="Lucky Bones"/>
                <a:ea typeface="Lucky Bones"/>
                <a:cs typeface="Lucky Bones"/>
                <a:sym typeface="Lucky Bones"/>
              </a:rPr>
              <a:t>Wildlife Monitoring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60419" y="2088845"/>
            <a:ext cx="12234261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4200">
                <a:solidFill>
                  <a:srgbClr val="92ADCC"/>
                </a:solidFill>
                <a:latin typeface="Lucky Bones"/>
                <a:ea typeface="Lucky Bones"/>
                <a:cs typeface="Lucky Bones"/>
                <a:sym typeface="Lucky Bones"/>
              </a:rPr>
              <a:t>Least Terns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0419" y="3198316"/>
            <a:ext cx="9016981" cy="59641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69293" lvl="1" indent="-334646" algn="l">
              <a:lnSpc>
                <a:spcPts val="4650"/>
              </a:lnSpc>
              <a:buFont typeface="Arial"/>
              <a:buChar char="•"/>
            </a:pPr>
            <a:r>
              <a:rPr lang="en-US" sz="24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Previously endangered, de-listed in 2021 </a:t>
            </a:r>
          </a:p>
          <a:p>
            <a:pPr marL="669293" lvl="1" indent="-334646" algn="l">
              <a:lnSpc>
                <a:spcPts val="4650"/>
              </a:lnSpc>
              <a:buFont typeface="Arial"/>
              <a:buChar char="•"/>
            </a:pPr>
            <a:r>
              <a:rPr lang="en-US" sz="24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Tern barge</a:t>
            </a:r>
          </a:p>
          <a:p>
            <a:pPr marL="1338585" lvl="2" indent="-446195" algn="l">
              <a:lnSpc>
                <a:spcPts val="4650"/>
              </a:lnSpc>
              <a:buFont typeface="Arial"/>
              <a:buChar char="⚬"/>
            </a:pPr>
            <a:r>
              <a:rPr lang="en-US" sz="24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Experiment to see if Least Terns would nest on artificially created habitat</a:t>
            </a:r>
          </a:p>
          <a:p>
            <a:pPr marL="2007878" lvl="3" indent="-501970" algn="l">
              <a:lnSpc>
                <a:spcPts val="4650"/>
              </a:lnSpc>
              <a:buFont typeface="Arial"/>
              <a:buChar char="￭"/>
            </a:pPr>
            <a:r>
              <a:rPr lang="en-US" sz="24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Decoys and nesting habitat</a:t>
            </a:r>
          </a:p>
          <a:p>
            <a:pPr marL="2007878" lvl="3" indent="-501970" algn="l">
              <a:lnSpc>
                <a:spcPts val="4650"/>
              </a:lnSpc>
              <a:buFont typeface="Arial"/>
              <a:buChar char="￭"/>
            </a:pPr>
            <a:r>
              <a:rPr lang="en-US" sz="24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Nest monitoring</a:t>
            </a:r>
          </a:p>
          <a:p>
            <a:pPr marL="1338585" lvl="2" indent="-446195" algn="l">
              <a:lnSpc>
                <a:spcPts val="4650"/>
              </a:lnSpc>
              <a:buFont typeface="Arial"/>
              <a:buChar char="⚬"/>
            </a:pPr>
            <a:r>
              <a:rPr lang="en-US" sz="24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It worked!</a:t>
            </a:r>
          </a:p>
          <a:p>
            <a:pPr marL="2007878" lvl="3" indent="-501970" algn="l">
              <a:lnSpc>
                <a:spcPts val="4650"/>
              </a:lnSpc>
              <a:buFont typeface="Arial"/>
              <a:buChar char="￭"/>
            </a:pPr>
            <a:r>
              <a:rPr lang="en-US" sz="24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250 chicks hatched from 2009-2022 with 178 chicks banded</a:t>
            </a:r>
          </a:p>
          <a:p>
            <a:pPr marL="1338585" lvl="2" indent="-446195" algn="l">
              <a:lnSpc>
                <a:spcPts val="4650"/>
              </a:lnSpc>
              <a:buFont typeface="Arial"/>
              <a:buChar char="⚬"/>
            </a:pPr>
            <a:r>
              <a:rPr lang="en-US" sz="24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Barge was retired due to wear and tear and the de-listed status of the terns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5FF503-9EDC-E695-92B6-268E96727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9960" y="2744829"/>
            <a:ext cx="5842000" cy="4381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04B588-FBA8-6847-DD85-6F57854529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486" t="2632" r="26195" b="7360"/>
          <a:stretch/>
        </p:blipFill>
        <p:spPr>
          <a:xfrm>
            <a:off x="14216797" y="6107336"/>
            <a:ext cx="2819400" cy="3395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56686" y="848823"/>
            <a:ext cx="4769811" cy="1916597"/>
          </a:xfrm>
          <a:custGeom>
            <a:avLst/>
            <a:gdLst/>
            <a:ahLst/>
            <a:cxnLst/>
            <a:rect l="l" t="t" r="r" b="b"/>
            <a:pathLst>
              <a:path w="4769811" h="1916597">
                <a:moveTo>
                  <a:pt x="0" y="0"/>
                </a:moveTo>
                <a:lnTo>
                  <a:pt x="4769811" y="0"/>
                </a:lnTo>
                <a:lnTo>
                  <a:pt x="4769811" y="1916597"/>
                </a:lnTo>
                <a:lnTo>
                  <a:pt x="0" y="1916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60419" y="1483136"/>
            <a:ext cx="10584350" cy="627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5600">
                <a:solidFill>
                  <a:srgbClr val="50692D"/>
                </a:solidFill>
                <a:latin typeface="Lucky Bones"/>
                <a:ea typeface="Lucky Bones"/>
                <a:cs typeface="Lucky Bones"/>
                <a:sym typeface="Lucky Bones"/>
              </a:rPr>
              <a:t>Wildlife Monitoring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60419" y="2088845"/>
            <a:ext cx="12234261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4200">
                <a:solidFill>
                  <a:srgbClr val="92ADCC"/>
                </a:solidFill>
                <a:latin typeface="Lucky Bones"/>
                <a:ea typeface="Lucky Bones"/>
                <a:cs typeface="Lucky Bones"/>
                <a:sym typeface="Lucky Bones"/>
              </a:rPr>
              <a:t>Lake Sturgeon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0419" y="2929023"/>
            <a:ext cx="8788381" cy="6429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69289" lvl="1" indent="-334645" algn="l">
              <a:lnSpc>
                <a:spcPts val="4649"/>
              </a:lnSpc>
              <a:buFont typeface="Arial"/>
              <a:buChar char="•"/>
            </a:pPr>
            <a:r>
              <a:rPr lang="en-US" sz="24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Endangered in Missouri and Illinois</a:t>
            </a:r>
          </a:p>
          <a:p>
            <a:pPr marL="669289" lvl="1" indent="-334645" algn="l">
              <a:lnSpc>
                <a:spcPts val="4649"/>
              </a:lnSpc>
              <a:buFont typeface="Arial"/>
              <a:buChar char="•"/>
            </a:pPr>
            <a:r>
              <a:rPr lang="en-US" sz="24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Partnership with Missouri Department of Conservation</a:t>
            </a:r>
          </a:p>
          <a:p>
            <a:pPr marL="1338579" lvl="2" indent="-446193" algn="l">
              <a:lnSpc>
                <a:spcPts val="4649"/>
              </a:lnSpc>
              <a:buFont typeface="Arial"/>
              <a:buChar char="⚬"/>
            </a:pPr>
            <a:r>
              <a:rPr lang="en-US" sz="24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Ongoing project showing dam operations can be used to encourage spawning</a:t>
            </a:r>
          </a:p>
          <a:p>
            <a:pPr marL="1338579" lvl="2" indent="-446193" algn="l">
              <a:lnSpc>
                <a:spcPts val="4649"/>
              </a:lnSpc>
              <a:buFont typeface="Arial"/>
              <a:buChar char="⚬"/>
            </a:pPr>
            <a:r>
              <a:rPr lang="en-US" sz="24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Dam gates can be adjusted to change water velocities with minimal impact to operations</a:t>
            </a:r>
          </a:p>
          <a:p>
            <a:pPr marL="2007868" lvl="3" indent="-501967" algn="l">
              <a:lnSpc>
                <a:spcPts val="4649"/>
              </a:lnSpc>
              <a:buFont typeface="Arial"/>
              <a:buChar char="￭"/>
            </a:pPr>
            <a:r>
              <a:rPr lang="en-US" sz="24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Creates suitable spawning conditions for the sturgeon!</a:t>
            </a:r>
          </a:p>
          <a:p>
            <a:pPr marL="1338579" lvl="2" indent="-446193" algn="l">
              <a:lnSpc>
                <a:spcPts val="4649"/>
              </a:lnSpc>
              <a:buFont typeface="Arial"/>
              <a:buChar char="⚬"/>
            </a:pPr>
            <a:r>
              <a:rPr lang="en-US" sz="24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Sturgeon are monitored using imbedded PIT (passive integrated responder tags) and radio transmitters</a:t>
            </a:r>
          </a:p>
          <a:p>
            <a:pPr marL="2007868" lvl="3" indent="-501967" algn="l">
              <a:lnSpc>
                <a:spcPts val="4649"/>
              </a:lnSpc>
              <a:buFont typeface="Arial"/>
              <a:buChar char="￭"/>
            </a:pPr>
            <a:r>
              <a:rPr lang="en-US" sz="2400" dirty="0">
                <a:solidFill>
                  <a:srgbClr val="50692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Captured sturgeon are weighed, measured, and fitted with tags before being released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958E5A-0FF8-A387-21BA-D181B43F6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3045130"/>
            <a:ext cx="6858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93172" y="502681"/>
            <a:ext cx="3901655" cy="3797521"/>
            <a:chOff x="0" y="0"/>
            <a:chExt cx="5202207" cy="5063361"/>
          </a:xfrm>
        </p:grpSpPr>
        <p:sp>
          <p:nvSpPr>
            <p:cNvPr id="3" name="Freeform 3"/>
            <p:cNvSpPr/>
            <p:nvPr/>
          </p:nvSpPr>
          <p:spPr>
            <a:xfrm>
              <a:off x="1755611" y="347716"/>
              <a:ext cx="3446596" cy="2591410"/>
            </a:xfrm>
            <a:custGeom>
              <a:avLst/>
              <a:gdLst/>
              <a:ahLst/>
              <a:cxnLst/>
              <a:rect l="l" t="t" r="r" b="b"/>
              <a:pathLst>
                <a:path w="3446596" h="2591410">
                  <a:moveTo>
                    <a:pt x="0" y="0"/>
                  </a:moveTo>
                  <a:lnTo>
                    <a:pt x="3446596" y="0"/>
                  </a:lnTo>
                  <a:lnTo>
                    <a:pt x="3446596" y="2591410"/>
                  </a:lnTo>
                  <a:lnTo>
                    <a:pt x="0" y="2591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000069" cy="5063361"/>
            </a:xfrm>
            <a:custGeom>
              <a:avLst/>
              <a:gdLst/>
              <a:ahLst/>
              <a:cxnLst/>
              <a:rect l="l" t="t" r="r" b="b"/>
              <a:pathLst>
                <a:path w="5000069" h="5063361">
                  <a:moveTo>
                    <a:pt x="0" y="0"/>
                  </a:moveTo>
                  <a:lnTo>
                    <a:pt x="5000069" y="0"/>
                  </a:lnTo>
                  <a:lnTo>
                    <a:pt x="5000069" y="5063361"/>
                  </a:lnTo>
                  <a:lnTo>
                    <a:pt x="0" y="5063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486558" y="4945321"/>
            <a:ext cx="15314883" cy="3928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4400">
                <a:solidFill>
                  <a:srgbClr val="50692D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Water Quality Investigators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658</Words>
  <Application>Microsoft Office PowerPoint</Application>
  <PresentationFormat>Custom</PresentationFormat>
  <Paragraphs>100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True Typewriter</vt:lpstr>
      <vt:lpstr>Calibri</vt:lpstr>
      <vt:lpstr>Lucky Bones</vt:lpstr>
      <vt:lpstr>Cormorant Garamond Bold</vt:lpstr>
      <vt:lpstr>Cormorant Garamond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Environmental Stewardship Presentation</dc:title>
  <cp:lastModifiedBy>Ratcliff, Elise M CIV MVS</cp:lastModifiedBy>
  <cp:revision>2</cp:revision>
  <dcterms:created xsi:type="dcterms:W3CDTF">2006-08-16T00:00:00Z</dcterms:created>
  <dcterms:modified xsi:type="dcterms:W3CDTF">2025-08-02T22:43:11Z</dcterms:modified>
  <dc:identifier>DAGu7xYzz8w</dc:identifier>
</cp:coreProperties>
</file>